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2" r:id="rId4"/>
    <p:sldId id="305" r:id="rId5"/>
    <p:sldId id="264" r:id="rId6"/>
    <p:sldId id="265" r:id="rId7"/>
    <p:sldId id="266" r:id="rId8"/>
    <p:sldId id="312" r:id="rId9"/>
    <p:sldId id="271" r:id="rId10"/>
    <p:sldId id="263" r:id="rId11"/>
    <p:sldId id="298" r:id="rId12"/>
    <p:sldId id="300" r:id="rId13"/>
    <p:sldId id="299" r:id="rId14"/>
    <p:sldId id="310" r:id="rId15"/>
    <p:sldId id="314" r:id="rId16"/>
    <p:sldId id="270" r:id="rId17"/>
    <p:sldId id="267" r:id="rId18"/>
    <p:sldId id="268" r:id="rId19"/>
    <p:sldId id="281" r:id="rId20"/>
    <p:sldId id="282" r:id="rId21"/>
    <p:sldId id="283" r:id="rId22"/>
    <p:sldId id="285" r:id="rId23"/>
    <p:sldId id="286" r:id="rId24"/>
    <p:sldId id="301" r:id="rId25"/>
    <p:sldId id="287" r:id="rId26"/>
    <p:sldId id="288" r:id="rId27"/>
    <p:sldId id="289" r:id="rId28"/>
    <p:sldId id="290" r:id="rId29"/>
    <p:sldId id="291" r:id="rId30"/>
    <p:sldId id="292" r:id="rId31"/>
    <p:sldId id="293" r:id="rId32"/>
    <p:sldId id="294" r:id="rId33"/>
    <p:sldId id="296" r:id="rId34"/>
    <p:sldId id="306" r:id="rId35"/>
    <p:sldId id="307" r:id="rId36"/>
    <p:sldId id="308" r:id="rId37"/>
    <p:sldId id="309" r:id="rId38"/>
    <p:sldId id="302" r:id="rId39"/>
    <p:sldId id="30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8" autoAdjust="0"/>
    <p:restoredTop sz="94660"/>
  </p:normalViewPr>
  <p:slideViewPr>
    <p:cSldViewPr snapToGrid="0">
      <p:cViewPr varScale="1">
        <p:scale>
          <a:sx n="108" d="100"/>
          <a:sy n="108" d="100"/>
        </p:scale>
        <p:origin x="6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2133096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95017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3114583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F2D4024-301F-438E-8469-9A6640BAF37E}" type="datetimeFigureOut">
              <a:rPr lang="es-SV" smtClean="0"/>
              <a:t>15/3/2024</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311527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F2D4024-301F-438E-8469-9A6640BAF37E}" type="datetimeFigureOut">
              <a:rPr lang="es-SV" smtClean="0"/>
              <a:t>15/3/2024</a:t>
            </a:fld>
            <a:endParaRPr lang="es-SV"/>
          </a:p>
        </p:txBody>
      </p:sp>
      <p:sp>
        <p:nvSpPr>
          <p:cNvPr id="8" name="Footer Placeholder 7"/>
          <p:cNvSpPr>
            <a:spLocks noGrp="1"/>
          </p:cNvSpPr>
          <p:nvPr>
            <p:ph type="ftr" sz="quarter" idx="11"/>
          </p:nvPr>
        </p:nvSpPr>
        <p:spPr/>
        <p:txBody>
          <a:bodyPr/>
          <a:lstStyle/>
          <a:p>
            <a:endParaRPr lang="es-SV"/>
          </a:p>
        </p:txBody>
      </p:sp>
      <p:sp>
        <p:nvSpPr>
          <p:cNvPr id="9" name="Slide Number Placeholder 8"/>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147838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F2D4024-301F-438E-8469-9A6640BAF37E}" type="datetimeFigureOut">
              <a:rPr lang="es-SV" smtClean="0"/>
              <a:t>15/3/2024</a:t>
            </a:fld>
            <a:endParaRPr lang="es-SV"/>
          </a:p>
        </p:txBody>
      </p:sp>
      <p:sp>
        <p:nvSpPr>
          <p:cNvPr id="4" name="Footer Placeholder 3"/>
          <p:cNvSpPr>
            <a:spLocks noGrp="1"/>
          </p:cNvSpPr>
          <p:nvPr>
            <p:ph type="ftr" sz="quarter" idx="11"/>
          </p:nvPr>
        </p:nvSpPr>
        <p:spPr/>
        <p:txBody>
          <a:bodyPr/>
          <a:lstStyle/>
          <a:p>
            <a:endParaRPr lang="es-SV"/>
          </a:p>
        </p:txBody>
      </p:sp>
      <p:sp>
        <p:nvSpPr>
          <p:cNvPr id="5" name="Slide Number Placeholder 4"/>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202947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2D4024-301F-438E-8469-9A6640BAF37E}" type="datetimeFigureOut">
              <a:rPr lang="es-SV" smtClean="0"/>
              <a:t>15/3/2024</a:t>
            </a:fld>
            <a:endParaRPr lang="es-SV"/>
          </a:p>
        </p:txBody>
      </p:sp>
      <p:sp>
        <p:nvSpPr>
          <p:cNvPr id="3" name="Footer Placeholder 2"/>
          <p:cNvSpPr>
            <a:spLocks noGrp="1"/>
          </p:cNvSpPr>
          <p:nvPr>
            <p:ph type="ftr" sz="quarter" idx="11"/>
          </p:nvPr>
        </p:nvSpPr>
        <p:spPr/>
        <p:txBody>
          <a:bodyPr/>
          <a:lstStyle/>
          <a:p>
            <a:endParaRPr lang="es-SV"/>
          </a:p>
        </p:txBody>
      </p:sp>
      <p:sp>
        <p:nvSpPr>
          <p:cNvPr id="4" name="Slide Number Placeholder 3"/>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3909332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F2D4024-301F-438E-8469-9A6640BAF37E}" type="datetimeFigureOut">
              <a:rPr lang="es-SV" smtClean="0"/>
              <a:t>15/3/2024</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3663038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F2D4024-301F-438E-8469-9A6640BAF37E}" type="datetimeFigureOut">
              <a:rPr lang="es-SV" smtClean="0"/>
              <a:t>15/3/2024</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233435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1256321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93240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207413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6126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2395605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923398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F2D4024-301F-438E-8469-9A6640BAF37E}" type="datetimeFigureOut">
              <a:rPr lang="es-SV" smtClean="0"/>
              <a:t>15/3/2024</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F62E4C30-D0B4-442B-A070-CAE59B374387}" type="slidenum">
              <a:rPr lang="es-SV" smtClean="0"/>
              <a:t>‹Nº›</a:t>
            </a:fld>
            <a:endParaRPr lang="es-SV"/>
          </a:p>
        </p:txBody>
      </p:sp>
    </p:spTree>
    <p:extLst>
      <p:ext uri="{BB962C8B-B14F-4D97-AF65-F5344CB8AC3E}">
        <p14:creationId xmlns:p14="http://schemas.microsoft.com/office/powerpoint/2010/main" val="3661748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2D4024-301F-438E-8469-9A6640BAF37E}" type="datetimeFigureOut">
              <a:rPr lang="es-SV" smtClean="0"/>
              <a:t>15/3/2024</a:t>
            </a:fld>
            <a:endParaRPr lang="es-SV"/>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SV"/>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62E4C30-D0B4-442B-A070-CAE59B374387}" type="slidenum">
              <a:rPr lang="es-SV" smtClean="0"/>
              <a:t>‹Nº›</a:t>
            </a:fld>
            <a:endParaRPr lang="es-SV"/>
          </a:p>
        </p:txBody>
      </p:sp>
    </p:spTree>
    <p:extLst>
      <p:ext uri="{BB962C8B-B14F-4D97-AF65-F5344CB8AC3E}">
        <p14:creationId xmlns:p14="http://schemas.microsoft.com/office/powerpoint/2010/main" val="308225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26F0D39-C3EB-4F2E-875E-D8265A5FDA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182" y="2412828"/>
            <a:ext cx="6308865" cy="2287102"/>
          </a:xfrm>
          <a:prstGeom prst="rect">
            <a:avLst/>
          </a:prstGeom>
        </p:spPr>
      </p:pic>
    </p:spTree>
    <p:extLst>
      <p:ext uri="{BB962C8B-B14F-4D97-AF65-F5344CB8AC3E}">
        <p14:creationId xmlns:p14="http://schemas.microsoft.com/office/powerpoint/2010/main" val="160063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1959061"/>
            <a:ext cx="9045375" cy="2554545"/>
          </a:xfrm>
          <a:prstGeom prst="rect">
            <a:avLst/>
          </a:prstGeom>
          <a:noFill/>
        </p:spPr>
        <p:txBody>
          <a:bodyPr wrap="square">
            <a:spAutoFit/>
          </a:bodyPr>
          <a:lstStyle/>
          <a:p>
            <a:pPr marL="457200" indent="-457200" algn="just">
              <a:spcBef>
                <a:spcPts val="600"/>
              </a:spcBef>
              <a:spcAft>
                <a:spcPts val="600"/>
              </a:spcAft>
              <a:buAutoNum type="arabicPeriod"/>
            </a:pPr>
            <a:r>
              <a:rPr lang="es-MX" sz="2000" dirty="0">
                <a:solidFill>
                  <a:schemeClr val="bg1">
                    <a:lumMod val="50000"/>
                  </a:schemeClr>
                </a:solidFill>
              </a:rPr>
              <a:t>Instituto Salvadoreño del Seguro Social (ISSS) = </a:t>
            </a:r>
            <a:r>
              <a:rPr lang="es-MX" sz="2000" b="1" dirty="0">
                <a:solidFill>
                  <a:schemeClr val="bg1">
                    <a:lumMod val="50000"/>
                  </a:schemeClr>
                </a:solidFill>
              </a:rPr>
              <a:t>7.50%</a:t>
            </a:r>
            <a:r>
              <a:rPr lang="es-MX" sz="2000" dirty="0">
                <a:solidFill>
                  <a:schemeClr val="bg1">
                    <a:lumMod val="50000"/>
                  </a:schemeClr>
                </a:solidFill>
              </a:rPr>
              <a:t> sobre el salario 	devengado en el mes;</a:t>
            </a:r>
          </a:p>
          <a:p>
            <a:pPr marL="457200" indent="-457200" algn="just">
              <a:spcBef>
                <a:spcPts val="600"/>
              </a:spcBef>
              <a:spcAft>
                <a:spcPts val="600"/>
              </a:spcAft>
              <a:buAutoNum type="arabicPeriod"/>
            </a:pPr>
            <a:r>
              <a:rPr lang="es-MX" sz="2000" dirty="0">
                <a:solidFill>
                  <a:schemeClr val="bg1">
                    <a:lumMod val="50000"/>
                  </a:schemeClr>
                </a:solidFill>
              </a:rPr>
              <a:t>Administradora de Fondos de Pensiones (AFP) = </a:t>
            </a:r>
            <a:r>
              <a:rPr lang="es-MX" sz="2000" b="1" dirty="0">
                <a:solidFill>
                  <a:schemeClr val="bg1">
                    <a:lumMod val="50000"/>
                  </a:schemeClr>
                </a:solidFill>
              </a:rPr>
              <a:t>8.75%</a:t>
            </a:r>
            <a:r>
              <a:rPr lang="es-MX" sz="2000" dirty="0">
                <a:solidFill>
                  <a:schemeClr val="bg1">
                    <a:lumMod val="50000"/>
                  </a:schemeClr>
                </a:solidFill>
              </a:rPr>
              <a:t> sobre el salario devengado en el mes; </a:t>
            </a:r>
          </a:p>
          <a:p>
            <a:pPr marL="457200" indent="-457200" algn="just">
              <a:spcBef>
                <a:spcPts val="600"/>
              </a:spcBef>
              <a:spcAft>
                <a:spcPts val="600"/>
              </a:spcAft>
              <a:buAutoNum type="arabicPeriod"/>
            </a:pPr>
            <a:r>
              <a:rPr lang="es-MX" sz="2000" dirty="0">
                <a:solidFill>
                  <a:schemeClr val="bg1">
                    <a:lumMod val="50000"/>
                  </a:schemeClr>
                </a:solidFill>
              </a:rPr>
              <a:t>Instituto Salvadoreño de Formación Profesional (INSAFORP) = </a:t>
            </a:r>
            <a:r>
              <a:rPr lang="es-MX" sz="2000" b="1" dirty="0">
                <a:solidFill>
                  <a:schemeClr val="bg1">
                    <a:lumMod val="50000"/>
                  </a:schemeClr>
                </a:solidFill>
              </a:rPr>
              <a:t>1.00%</a:t>
            </a:r>
            <a:r>
              <a:rPr lang="es-MX" sz="2000" dirty="0">
                <a:solidFill>
                  <a:schemeClr val="bg1">
                    <a:lumMod val="50000"/>
                  </a:schemeClr>
                </a:solidFill>
              </a:rPr>
              <a:t> sobre el salario devengado en el mes; a partir de los 10 empleados en planilla. </a:t>
            </a:r>
          </a:p>
        </p:txBody>
      </p:sp>
      <p:pic>
        <p:nvPicPr>
          <p:cNvPr id="3" name="Imagen 2">
            <a:extLst>
              <a:ext uri="{FF2B5EF4-FFF2-40B4-BE49-F238E27FC236}">
                <a16:creationId xmlns:a16="http://schemas.microsoft.com/office/drawing/2014/main" id="{D26AFD3A-210F-458E-8E05-58F3C335BAD1}"/>
              </a:ext>
            </a:extLst>
          </p:cNvPr>
          <p:cNvPicPr>
            <a:picLocks noChangeAspect="1"/>
          </p:cNvPicPr>
          <p:nvPr/>
        </p:nvPicPr>
        <p:blipFill>
          <a:blip r:embed="rId2"/>
          <a:stretch>
            <a:fillRect/>
          </a:stretch>
        </p:blipFill>
        <p:spPr>
          <a:xfrm>
            <a:off x="2233464" y="4464908"/>
            <a:ext cx="1181100" cy="1143000"/>
          </a:xfrm>
          <a:prstGeom prst="rect">
            <a:avLst/>
          </a:prstGeom>
        </p:spPr>
      </p:pic>
      <p:pic>
        <p:nvPicPr>
          <p:cNvPr id="4" name="Imagen 3">
            <a:extLst>
              <a:ext uri="{FF2B5EF4-FFF2-40B4-BE49-F238E27FC236}">
                <a16:creationId xmlns:a16="http://schemas.microsoft.com/office/drawing/2014/main" id="{44A91A81-D045-4254-BADE-6E5410EF4CC1}"/>
              </a:ext>
            </a:extLst>
          </p:cNvPr>
          <p:cNvPicPr>
            <a:picLocks noChangeAspect="1"/>
          </p:cNvPicPr>
          <p:nvPr/>
        </p:nvPicPr>
        <p:blipFill>
          <a:blip r:embed="rId3"/>
          <a:stretch>
            <a:fillRect/>
          </a:stretch>
        </p:blipFill>
        <p:spPr>
          <a:xfrm>
            <a:off x="3993455" y="4669695"/>
            <a:ext cx="2543175" cy="733425"/>
          </a:xfrm>
          <a:prstGeom prst="rect">
            <a:avLst/>
          </a:prstGeom>
        </p:spPr>
      </p:pic>
      <p:pic>
        <p:nvPicPr>
          <p:cNvPr id="5" name="Imagen 4">
            <a:extLst>
              <a:ext uri="{FF2B5EF4-FFF2-40B4-BE49-F238E27FC236}">
                <a16:creationId xmlns:a16="http://schemas.microsoft.com/office/drawing/2014/main" id="{2906779B-E8B5-45EB-8770-E4660A9BC707}"/>
              </a:ext>
            </a:extLst>
          </p:cNvPr>
          <p:cNvPicPr>
            <a:picLocks noChangeAspect="1"/>
          </p:cNvPicPr>
          <p:nvPr/>
        </p:nvPicPr>
        <p:blipFill>
          <a:blip r:embed="rId4"/>
          <a:stretch>
            <a:fillRect/>
          </a:stretch>
        </p:blipFill>
        <p:spPr>
          <a:xfrm>
            <a:off x="4131040" y="5530012"/>
            <a:ext cx="2295525" cy="847725"/>
          </a:xfrm>
          <a:prstGeom prst="rect">
            <a:avLst/>
          </a:prstGeom>
        </p:spPr>
      </p:pic>
      <p:pic>
        <p:nvPicPr>
          <p:cNvPr id="8" name="Imagen 7">
            <a:extLst>
              <a:ext uri="{FF2B5EF4-FFF2-40B4-BE49-F238E27FC236}">
                <a16:creationId xmlns:a16="http://schemas.microsoft.com/office/drawing/2014/main" id="{4824EBAC-C459-402F-A98D-086431759863}"/>
              </a:ext>
            </a:extLst>
          </p:cNvPr>
          <p:cNvPicPr>
            <a:picLocks noChangeAspect="1"/>
          </p:cNvPicPr>
          <p:nvPr/>
        </p:nvPicPr>
        <p:blipFill>
          <a:blip r:embed="rId5"/>
          <a:stretch>
            <a:fillRect/>
          </a:stretch>
        </p:blipFill>
        <p:spPr>
          <a:xfrm>
            <a:off x="7179814" y="4533436"/>
            <a:ext cx="2266950" cy="771525"/>
          </a:xfrm>
          <a:prstGeom prst="rect">
            <a:avLst/>
          </a:prstGeom>
        </p:spPr>
      </p:pic>
      <p:pic>
        <p:nvPicPr>
          <p:cNvPr id="9" name="Imagen 8">
            <a:extLst>
              <a:ext uri="{FF2B5EF4-FFF2-40B4-BE49-F238E27FC236}">
                <a16:creationId xmlns:a16="http://schemas.microsoft.com/office/drawing/2014/main" id="{963870CA-09D3-48A1-B81C-0499AE8D10D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280" y="5530012"/>
            <a:ext cx="2870636" cy="1040669"/>
          </a:xfrm>
          <a:prstGeom prst="rect">
            <a:avLst/>
          </a:prstGeom>
        </p:spPr>
      </p:pic>
    </p:spTree>
    <p:extLst>
      <p:ext uri="{BB962C8B-B14F-4D97-AF65-F5344CB8AC3E}">
        <p14:creationId xmlns:p14="http://schemas.microsoft.com/office/powerpoint/2010/main" val="305794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ES" sz="4000" dirty="0"/>
              <a:t>RETENCIONES ECONÓMICAS AL TRABAJADOR (descuentos de ley) </a:t>
            </a:r>
            <a:endParaRPr lang="es-SV" sz="40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597954" y="2158904"/>
            <a:ext cx="9076109" cy="2246769"/>
          </a:xfrm>
          <a:prstGeom prst="rect">
            <a:avLst/>
          </a:prstGeom>
          <a:noFill/>
        </p:spPr>
        <p:txBody>
          <a:bodyPr wrap="square">
            <a:spAutoFit/>
          </a:bodyPr>
          <a:lstStyle/>
          <a:p>
            <a:pPr marL="457200" indent="-457200" algn="just">
              <a:spcBef>
                <a:spcPts val="600"/>
              </a:spcBef>
              <a:spcAft>
                <a:spcPts val="600"/>
              </a:spcAft>
              <a:buAutoNum type="arabicPeriod"/>
            </a:pPr>
            <a:r>
              <a:rPr lang="es-MX" sz="2000" dirty="0">
                <a:solidFill>
                  <a:schemeClr val="bg1">
                    <a:lumMod val="50000"/>
                  </a:schemeClr>
                </a:solidFill>
              </a:rPr>
              <a:t>Instituto Salvadoreño del Seguro Social (ISSS) = </a:t>
            </a:r>
            <a:r>
              <a:rPr lang="es-MX" sz="2000" b="1" dirty="0">
                <a:solidFill>
                  <a:schemeClr val="bg1">
                    <a:lumMod val="50000"/>
                  </a:schemeClr>
                </a:solidFill>
              </a:rPr>
              <a:t>3.00% </a:t>
            </a:r>
            <a:r>
              <a:rPr lang="es-MX" sz="2000" dirty="0">
                <a:solidFill>
                  <a:schemeClr val="bg1">
                    <a:lumMod val="50000"/>
                  </a:schemeClr>
                </a:solidFill>
              </a:rPr>
              <a:t>sobre el salario 	devengado en el mes; </a:t>
            </a:r>
          </a:p>
          <a:p>
            <a:pPr marL="457200" indent="-457200" algn="just">
              <a:spcBef>
                <a:spcPts val="600"/>
              </a:spcBef>
              <a:spcAft>
                <a:spcPts val="600"/>
              </a:spcAft>
              <a:buAutoNum type="arabicPeriod"/>
            </a:pPr>
            <a:r>
              <a:rPr lang="es-MX" sz="2000" dirty="0">
                <a:solidFill>
                  <a:schemeClr val="bg1">
                    <a:lumMod val="50000"/>
                  </a:schemeClr>
                </a:solidFill>
              </a:rPr>
              <a:t>Administradora de Fondos de Pensiones (AFP) = </a:t>
            </a:r>
            <a:r>
              <a:rPr lang="es-MX" sz="2000" b="1" dirty="0">
                <a:solidFill>
                  <a:schemeClr val="bg1">
                    <a:lumMod val="50000"/>
                  </a:schemeClr>
                </a:solidFill>
              </a:rPr>
              <a:t>7.25%</a:t>
            </a:r>
            <a:r>
              <a:rPr lang="es-MX" sz="2000" dirty="0">
                <a:solidFill>
                  <a:schemeClr val="bg1">
                    <a:lumMod val="50000"/>
                  </a:schemeClr>
                </a:solidFill>
              </a:rPr>
              <a:t> sobre el salario devengado en el mes; </a:t>
            </a:r>
          </a:p>
          <a:p>
            <a:pPr marL="457200" indent="-457200" algn="just">
              <a:spcBef>
                <a:spcPts val="600"/>
              </a:spcBef>
              <a:spcAft>
                <a:spcPts val="600"/>
              </a:spcAft>
              <a:buAutoNum type="arabicPeriod"/>
            </a:pPr>
            <a:r>
              <a:rPr lang="es-MX" sz="2000" dirty="0">
                <a:solidFill>
                  <a:schemeClr val="bg1">
                    <a:lumMod val="50000"/>
                  </a:schemeClr>
                </a:solidFill>
              </a:rPr>
              <a:t>Impuesto Sobre la Renta (ISR) = según tabla de rango salarial, después de descuentos de ISSS y AFP</a:t>
            </a:r>
          </a:p>
        </p:txBody>
      </p:sp>
      <p:pic>
        <p:nvPicPr>
          <p:cNvPr id="3" name="Imagen 2">
            <a:extLst>
              <a:ext uri="{FF2B5EF4-FFF2-40B4-BE49-F238E27FC236}">
                <a16:creationId xmlns:a16="http://schemas.microsoft.com/office/drawing/2014/main" id="{2F590B62-BB9B-4B9C-9562-D0BDBE0A6B0E}"/>
              </a:ext>
            </a:extLst>
          </p:cNvPr>
          <p:cNvPicPr>
            <a:picLocks noChangeAspect="1"/>
          </p:cNvPicPr>
          <p:nvPr/>
        </p:nvPicPr>
        <p:blipFill>
          <a:blip r:embed="rId2"/>
          <a:stretch>
            <a:fillRect/>
          </a:stretch>
        </p:blipFill>
        <p:spPr>
          <a:xfrm>
            <a:off x="2267020" y="4469205"/>
            <a:ext cx="1181100" cy="1143000"/>
          </a:xfrm>
          <a:prstGeom prst="rect">
            <a:avLst/>
          </a:prstGeom>
        </p:spPr>
      </p:pic>
      <p:pic>
        <p:nvPicPr>
          <p:cNvPr id="4" name="Imagen 3">
            <a:extLst>
              <a:ext uri="{FF2B5EF4-FFF2-40B4-BE49-F238E27FC236}">
                <a16:creationId xmlns:a16="http://schemas.microsoft.com/office/drawing/2014/main" id="{A0498966-DB42-459B-94FB-10743EE7E7DC}"/>
              </a:ext>
            </a:extLst>
          </p:cNvPr>
          <p:cNvPicPr>
            <a:picLocks noChangeAspect="1"/>
          </p:cNvPicPr>
          <p:nvPr/>
        </p:nvPicPr>
        <p:blipFill>
          <a:blip r:embed="rId3"/>
          <a:stretch>
            <a:fillRect/>
          </a:stretch>
        </p:blipFill>
        <p:spPr>
          <a:xfrm>
            <a:off x="4192894" y="4673992"/>
            <a:ext cx="2543175" cy="733425"/>
          </a:xfrm>
          <a:prstGeom prst="rect">
            <a:avLst/>
          </a:prstGeom>
        </p:spPr>
      </p:pic>
      <p:pic>
        <p:nvPicPr>
          <p:cNvPr id="10" name="Imagen 9">
            <a:extLst>
              <a:ext uri="{FF2B5EF4-FFF2-40B4-BE49-F238E27FC236}">
                <a16:creationId xmlns:a16="http://schemas.microsoft.com/office/drawing/2014/main" id="{A7223F02-3CEA-4B48-A0B4-1ECB4DFC9E7E}"/>
              </a:ext>
            </a:extLst>
          </p:cNvPr>
          <p:cNvPicPr>
            <a:picLocks noChangeAspect="1"/>
          </p:cNvPicPr>
          <p:nvPr/>
        </p:nvPicPr>
        <p:blipFill>
          <a:blip r:embed="rId4"/>
          <a:stretch>
            <a:fillRect/>
          </a:stretch>
        </p:blipFill>
        <p:spPr>
          <a:xfrm>
            <a:off x="7248929" y="4673992"/>
            <a:ext cx="2295525" cy="847725"/>
          </a:xfrm>
          <a:prstGeom prst="rect">
            <a:avLst/>
          </a:prstGeom>
        </p:spPr>
      </p:pic>
      <p:pic>
        <p:nvPicPr>
          <p:cNvPr id="12" name="Imagen 11">
            <a:extLst>
              <a:ext uri="{FF2B5EF4-FFF2-40B4-BE49-F238E27FC236}">
                <a16:creationId xmlns:a16="http://schemas.microsoft.com/office/drawing/2014/main" id="{F343B874-6F18-44B1-A37F-F52841B1DC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183" y="5612205"/>
            <a:ext cx="2870636" cy="1040669"/>
          </a:xfrm>
          <a:prstGeom prst="rect">
            <a:avLst/>
          </a:prstGeom>
        </p:spPr>
      </p:pic>
    </p:spTree>
    <p:extLst>
      <p:ext uri="{BB962C8B-B14F-4D97-AF65-F5344CB8AC3E}">
        <p14:creationId xmlns:p14="http://schemas.microsoft.com/office/powerpoint/2010/main" val="35816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038688" y="1095003"/>
            <a:ext cx="9818168" cy="5468511"/>
          </a:xfrm>
          <a:prstGeom prst="rect">
            <a:avLst/>
          </a:prstGeom>
        </p:spPr>
      </p:pic>
      <p:sp>
        <p:nvSpPr>
          <p:cNvPr id="5" name="CuadroTexto 4">
            <a:extLst>
              <a:ext uri="{FF2B5EF4-FFF2-40B4-BE49-F238E27FC236}">
                <a16:creationId xmlns:a16="http://schemas.microsoft.com/office/drawing/2014/main" id="{75EDD810-C829-4123-BAA4-8C1DED159644}"/>
              </a:ext>
            </a:extLst>
          </p:cNvPr>
          <p:cNvSpPr txBox="1"/>
          <p:nvPr/>
        </p:nvSpPr>
        <p:spPr>
          <a:xfrm>
            <a:off x="244137" y="178423"/>
            <a:ext cx="6098958" cy="646331"/>
          </a:xfrm>
          <a:prstGeom prst="rect">
            <a:avLst/>
          </a:prstGeom>
          <a:noFill/>
        </p:spPr>
        <p:txBody>
          <a:bodyPr wrap="square">
            <a:spAutoFit/>
          </a:bodyPr>
          <a:lstStyle/>
          <a:p>
            <a:r>
              <a:rPr lang="es-MX" dirty="0"/>
              <a:t>Impuesto Sobre la Renta (ISR) = según tabla de rango salarial, después de descuentos de ISSS y AFP</a:t>
            </a:r>
          </a:p>
        </p:txBody>
      </p:sp>
    </p:spTree>
    <p:extLst>
      <p:ext uri="{BB962C8B-B14F-4D97-AF65-F5344CB8AC3E}">
        <p14:creationId xmlns:p14="http://schemas.microsoft.com/office/powerpoint/2010/main" val="400232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81222" y="831694"/>
            <a:ext cx="7766936" cy="1077629"/>
          </a:xfrm>
        </p:spPr>
        <p:txBody>
          <a:bodyPr/>
          <a:lstStyle/>
          <a:p>
            <a:pPr algn="ctr"/>
            <a:r>
              <a:rPr lang="es-ES" sz="4400" dirty="0"/>
              <a:t>JORNADA LABORAL </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775948" y="2150702"/>
            <a:ext cx="8777485" cy="3016210"/>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a) Para jornadas diurnas, los empleados no deben trabajar más de 8 horas diarias, ni más de 44 horas semanales.</a:t>
            </a:r>
          </a:p>
          <a:p>
            <a:pPr algn="just">
              <a:spcBef>
                <a:spcPts val="600"/>
              </a:spcBef>
              <a:spcAft>
                <a:spcPts val="600"/>
              </a:spcAft>
            </a:pPr>
            <a:r>
              <a:rPr lang="es-MX" sz="2000" dirty="0">
                <a:solidFill>
                  <a:schemeClr val="bg1">
                    <a:lumMod val="50000"/>
                  </a:schemeClr>
                </a:solidFill>
              </a:rPr>
              <a:t>b) Las horas extraordinarias solo se pueden acordar ocasionalmente y no deben configurarse como permanentes.</a:t>
            </a:r>
          </a:p>
          <a:p>
            <a:pPr algn="just">
              <a:spcBef>
                <a:spcPts val="600"/>
              </a:spcBef>
              <a:spcAft>
                <a:spcPts val="600"/>
              </a:spcAft>
            </a:pPr>
            <a:r>
              <a:rPr lang="es-MX" sz="2000" dirty="0">
                <a:solidFill>
                  <a:schemeClr val="bg1">
                    <a:lumMod val="50000"/>
                  </a:schemeClr>
                </a:solidFill>
              </a:rPr>
              <a:t>c) Si el empleado trabaja en su día de descanso, las horas deben pagarse con un cargo del 50% + un día de descanso compensatorio pagado</a:t>
            </a:r>
          </a:p>
          <a:p>
            <a:pPr algn="just">
              <a:spcBef>
                <a:spcPts val="600"/>
              </a:spcBef>
              <a:spcAft>
                <a:spcPts val="600"/>
              </a:spcAft>
            </a:pPr>
            <a:r>
              <a:rPr lang="es-MX" sz="2000" dirty="0">
                <a:solidFill>
                  <a:schemeClr val="bg1">
                    <a:lumMod val="50000"/>
                  </a:schemeClr>
                </a:solidFill>
              </a:rPr>
              <a:t>d) Si el empleado trabaja en día festivo, la hora debe pagarse con un recargo del 100%</a:t>
            </a:r>
            <a:endParaRPr lang="en-US" sz="2000" dirty="0">
              <a:solidFill>
                <a:schemeClr val="bg1">
                  <a:lumMod val="50000"/>
                </a:schemeClr>
              </a:solidFill>
            </a:endParaRPr>
          </a:p>
        </p:txBody>
      </p:sp>
      <p:pic>
        <p:nvPicPr>
          <p:cNvPr id="5" name="Imagen 4">
            <a:extLst>
              <a:ext uri="{FF2B5EF4-FFF2-40B4-BE49-F238E27FC236}">
                <a16:creationId xmlns:a16="http://schemas.microsoft.com/office/drawing/2014/main" id="{3E6CACD8-0855-4D86-9E14-B466F5115A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83" y="5649670"/>
            <a:ext cx="2870636" cy="1040669"/>
          </a:xfrm>
          <a:prstGeom prst="rect">
            <a:avLst/>
          </a:prstGeom>
        </p:spPr>
      </p:pic>
    </p:spTree>
    <p:extLst>
      <p:ext uri="{BB962C8B-B14F-4D97-AF65-F5344CB8AC3E}">
        <p14:creationId xmlns:p14="http://schemas.microsoft.com/office/powerpoint/2010/main" val="144605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479662"/>
            <a:ext cx="9045375" cy="2246769"/>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e) La jornada de trabajo que comprenda más de cuatro horas nocturnas, será considerada nocturna para el efecto de su duración.</a:t>
            </a:r>
          </a:p>
          <a:p>
            <a:pPr algn="just">
              <a:spcBef>
                <a:spcPts val="600"/>
              </a:spcBef>
              <a:spcAft>
                <a:spcPts val="600"/>
              </a:spcAft>
            </a:pPr>
            <a:r>
              <a:rPr lang="es-MX" sz="2000" dirty="0">
                <a:solidFill>
                  <a:schemeClr val="bg1">
                    <a:lumMod val="50000"/>
                  </a:schemeClr>
                </a:solidFill>
              </a:rPr>
              <a:t>f) Las horas extraordinarias solo se pueden acordar ocasionalmente y no deben configurarse como permanentes.</a:t>
            </a:r>
          </a:p>
          <a:p>
            <a:pPr algn="just">
              <a:spcBef>
                <a:spcPts val="600"/>
              </a:spcBef>
              <a:spcAft>
                <a:spcPts val="600"/>
              </a:spcAft>
            </a:pPr>
            <a:r>
              <a:rPr lang="es-MX" sz="2000" dirty="0">
                <a:solidFill>
                  <a:schemeClr val="bg1">
                    <a:lumMod val="50000"/>
                  </a:schemeClr>
                </a:solidFill>
              </a:rPr>
              <a:t>g) Las horas extraordinarias de los turnos diurnos deben pagarse con un cargo del 100%</a:t>
            </a:r>
          </a:p>
        </p:txBody>
      </p:sp>
      <p:pic>
        <p:nvPicPr>
          <p:cNvPr id="5" name="Imagen 4">
            <a:extLst>
              <a:ext uri="{FF2B5EF4-FFF2-40B4-BE49-F238E27FC236}">
                <a16:creationId xmlns:a16="http://schemas.microsoft.com/office/drawing/2014/main" id="{B1B84478-7A31-4048-AE74-38B1826250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1" y="5392130"/>
            <a:ext cx="2870636" cy="1040669"/>
          </a:xfrm>
          <a:prstGeom prst="rect">
            <a:avLst/>
          </a:prstGeom>
        </p:spPr>
      </p:pic>
    </p:spTree>
    <p:extLst>
      <p:ext uri="{BB962C8B-B14F-4D97-AF65-F5344CB8AC3E}">
        <p14:creationId xmlns:p14="http://schemas.microsoft.com/office/powerpoint/2010/main" val="186315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479662"/>
            <a:ext cx="9045375" cy="2708434"/>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h) Las horas nocturnas deben pagarse al menos un 25% más que las horas diurnas</a:t>
            </a:r>
          </a:p>
          <a:p>
            <a:pPr algn="just">
              <a:spcBef>
                <a:spcPts val="600"/>
              </a:spcBef>
              <a:spcAft>
                <a:spcPts val="600"/>
              </a:spcAft>
            </a:pPr>
            <a:r>
              <a:rPr lang="es-MX" sz="2000" dirty="0">
                <a:solidFill>
                  <a:schemeClr val="bg1">
                    <a:lumMod val="50000"/>
                  </a:schemeClr>
                </a:solidFill>
              </a:rPr>
              <a:t>i) Las horas extras del turno de noche deben pagarse con un cargo del 125%</a:t>
            </a:r>
          </a:p>
          <a:p>
            <a:pPr algn="just">
              <a:spcBef>
                <a:spcPts val="600"/>
              </a:spcBef>
              <a:spcAft>
                <a:spcPts val="600"/>
              </a:spcAft>
            </a:pPr>
            <a:r>
              <a:rPr lang="es-MX" sz="2000" dirty="0">
                <a:solidFill>
                  <a:schemeClr val="bg1">
                    <a:lumMod val="50000"/>
                  </a:schemeClr>
                </a:solidFill>
              </a:rPr>
              <a:t>j) Si el empleado trabaja en su día de descanso, las horas deben pagarse con un cargo del 50% + un día de descanso compensatorio pagado</a:t>
            </a:r>
          </a:p>
          <a:p>
            <a:pPr algn="just">
              <a:spcBef>
                <a:spcPts val="600"/>
              </a:spcBef>
              <a:spcAft>
                <a:spcPts val="600"/>
              </a:spcAft>
            </a:pPr>
            <a:r>
              <a:rPr lang="es-MX" sz="2000" dirty="0">
                <a:solidFill>
                  <a:schemeClr val="bg1">
                    <a:lumMod val="50000"/>
                  </a:schemeClr>
                </a:solidFill>
              </a:rPr>
              <a:t>k) Si el empleado trabaja en día festivo, la hora debe pagarse con un recargo del 100%</a:t>
            </a:r>
            <a:endParaRPr lang="en-US" sz="2000" dirty="0">
              <a:solidFill>
                <a:schemeClr val="bg1">
                  <a:lumMod val="50000"/>
                </a:schemeClr>
              </a:solidFill>
            </a:endParaRPr>
          </a:p>
        </p:txBody>
      </p:sp>
      <p:pic>
        <p:nvPicPr>
          <p:cNvPr id="5" name="Imagen 4">
            <a:extLst>
              <a:ext uri="{FF2B5EF4-FFF2-40B4-BE49-F238E27FC236}">
                <a16:creationId xmlns:a16="http://schemas.microsoft.com/office/drawing/2014/main" id="{01AE2145-9197-4414-A7BB-1AE927E2AA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128" y="5715730"/>
            <a:ext cx="2870636" cy="1040669"/>
          </a:xfrm>
          <a:prstGeom prst="rect">
            <a:avLst/>
          </a:prstGeom>
        </p:spPr>
      </p:pic>
    </p:spTree>
    <p:extLst>
      <p:ext uri="{BB962C8B-B14F-4D97-AF65-F5344CB8AC3E}">
        <p14:creationId xmlns:p14="http://schemas.microsoft.com/office/powerpoint/2010/main" val="45840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053296"/>
            <a:ext cx="9045375" cy="3323987"/>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l) El patrono está obligado a dar a la trabajadora embarazada, en concepto de descanso por maternidad, dieciséis semanas de licencia, diez de las cuales se tomarán obligatoriamente después del parto; y además, a pagarle anticipadamente una prestación equivalente al setenta y cinco por ciento del salario básico durante dicha licencia. </a:t>
            </a:r>
          </a:p>
          <a:p>
            <a:pPr algn="just">
              <a:spcBef>
                <a:spcPts val="600"/>
              </a:spcBef>
              <a:spcAft>
                <a:spcPts val="600"/>
              </a:spcAft>
            </a:pPr>
            <a:r>
              <a:rPr lang="es-MX" sz="2000" dirty="0">
                <a:solidFill>
                  <a:schemeClr val="bg1">
                    <a:lumMod val="50000"/>
                  </a:schemeClr>
                </a:solidFill>
              </a:rPr>
              <a:t>m) Si una trabajadora lacta a su hijo, tendrá derecho con este fin, a una interrupción del trabajo de hasta una hora diaria. a su pedido esta interrupción se podrá fraccionar en dos pausas de treinta minutos cada una. Las interrupciones de trabajo serán contadas como horas de trabajo y remuneradas como tales.</a:t>
            </a:r>
            <a:endParaRPr lang="en-US" sz="2000" dirty="0">
              <a:solidFill>
                <a:schemeClr val="bg1">
                  <a:lumMod val="50000"/>
                </a:schemeClr>
              </a:solidFill>
            </a:endParaRPr>
          </a:p>
        </p:txBody>
      </p:sp>
      <p:pic>
        <p:nvPicPr>
          <p:cNvPr id="5" name="Imagen 4">
            <a:extLst>
              <a:ext uri="{FF2B5EF4-FFF2-40B4-BE49-F238E27FC236}">
                <a16:creationId xmlns:a16="http://schemas.microsoft.com/office/drawing/2014/main" id="{FF1EC483-82B7-4B09-A45D-3D0114DC36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272232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ES" sz="4400" dirty="0"/>
              <a:t>DIAS DE ASUETO/FESTIVO</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222032"/>
            <a:ext cx="9045375" cy="2805833"/>
          </a:xfrm>
          <a:prstGeom prst="rect">
            <a:avLst/>
          </a:prstGeom>
          <a:noFill/>
        </p:spPr>
        <p:txBody>
          <a:bodyPr wrap="square">
            <a:spAutoFit/>
          </a:bodyPr>
          <a:lstStyle/>
          <a:p>
            <a:pPr algn="just">
              <a:lnSpc>
                <a:spcPct val="150000"/>
              </a:lnSpc>
              <a:spcBef>
                <a:spcPts val="600"/>
              </a:spcBef>
              <a:spcAft>
                <a:spcPts val="600"/>
              </a:spcAft>
            </a:pPr>
            <a:r>
              <a:rPr lang="es-MX" sz="2000" dirty="0">
                <a:solidFill>
                  <a:schemeClr val="bg1">
                    <a:lumMod val="50000"/>
                  </a:schemeClr>
                </a:solidFill>
              </a:rPr>
              <a:t>Días de asueto en El Salvador: Con base en el artículo ciento noventa del Código del Trabajo, se establecen como asuetos remunerados: a) 1 de enero; b) jueves, viernes y sábado de Semana Santa; c) 1 de mayo; d) 6 de agosto; e) 15 de septiembre; f) 2 de noviembre; y g) 25 de diciembre. h) También se agregan el 10 de mayo y el 17 de junio. Además, el 3 y 5 de agosto en la ciudad de San Salvador.</a:t>
            </a:r>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407443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936596" y="1813963"/>
            <a:ext cx="8216641" cy="3785652"/>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1.	Vacaciones anuales remuneradas = </a:t>
            </a:r>
            <a:r>
              <a:rPr lang="es-MX" sz="2000" b="1" dirty="0">
                <a:solidFill>
                  <a:schemeClr val="bg1">
                    <a:lumMod val="50000"/>
                  </a:schemeClr>
                </a:solidFill>
              </a:rPr>
              <a:t>15 días remunerados</a:t>
            </a:r>
            <a:r>
              <a:rPr lang="es-MX" sz="2000" dirty="0">
                <a:solidFill>
                  <a:schemeClr val="bg1">
                    <a:lumMod val="50000"/>
                  </a:schemeClr>
                </a:solidFill>
              </a:rPr>
              <a:t>, más un 	</a:t>
            </a:r>
            <a:r>
              <a:rPr lang="es-MX" sz="2000" b="1" dirty="0">
                <a:solidFill>
                  <a:schemeClr val="bg1">
                    <a:lumMod val="50000"/>
                  </a:schemeClr>
                </a:solidFill>
              </a:rPr>
              <a:t>30% </a:t>
            </a:r>
            <a:r>
              <a:rPr lang="es-MX" sz="2000" dirty="0">
                <a:solidFill>
                  <a:schemeClr val="bg1">
                    <a:lumMod val="50000"/>
                  </a:schemeClr>
                </a:solidFill>
              </a:rPr>
              <a:t>de dicho periodo. </a:t>
            </a:r>
          </a:p>
          <a:p>
            <a:pPr algn="just">
              <a:spcBef>
                <a:spcPts val="600"/>
              </a:spcBef>
              <a:spcAft>
                <a:spcPts val="600"/>
              </a:spcAft>
            </a:pPr>
            <a:r>
              <a:rPr lang="es-MX" sz="2000" dirty="0">
                <a:solidFill>
                  <a:schemeClr val="bg1">
                    <a:lumMod val="50000"/>
                  </a:schemeClr>
                </a:solidFill>
              </a:rPr>
              <a:t>2.	Aguinaldo (pagado del 12 al 20 de diciembre de cada año) </a:t>
            </a:r>
            <a:r>
              <a:rPr lang="es-MX" sz="2000" b="1" dirty="0">
                <a:solidFill>
                  <a:schemeClr val="bg1">
                    <a:lumMod val="50000"/>
                  </a:schemeClr>
                </a:solidFill>
              </a:rPr>
              <a:t>= 15 	días </a:t>
            </a:r>
            <a:r>
              <a:rPr lang="es-MX" sz="2000" dirty="0">
                <a:solidFill>
                  <a:schemeClr val="bg1">
                    <a:lumMod val="50000"/>
                  </a:schemeClr>
                </a:solidFill>
              </a:rPr>
              <a:t>del salario base, para aquellos trabajadores con menos de 3 	años trabajando para la empresa; </a:t>
            </a:r>
            <a:r>
              <a:rPr lang="es-MX" sz="2000" b="1" dirty="0">
                <a:solidFill>
                  <a:schemeClr val="bg1">
                    <a:lumMod val="50000"/>
                  </a:schemeClr>
                </a:solidFill>
              </a:rPr>
              <a:t>19 días</a:t>
            </a:r>
            <a:r>
              <a:rPr lang="es-MX" sz="2000" dirty="0">
                <a:solidFill>
                  <a:schemeClr val="bg1">
                    <a:lumMod val="50000"/>
                  </a:schemeClr>
                </a:solidFill>
              </a:rPr>
              <a:t> de entre 3 y 10; y </a:t>
            </a:r>
            <a:r>
              <a:rPr lang="es-MX" sz="2000" b="1" dirty="0">
                <a:solidFill>
                  <a:schemeClr val="bg1">
                    <a:lumMod val="50000"/>
                  </a:schemeClr>
                </a:solidFill>
              </a:rPr>
              <a:t>21 	días </a:t>
            </a:r>
            <a:r>
              <a:rPr lang="es-MX" sz="2000" dirty="0">
                <a:solidFill>
                  <a:schemeClr val="bg1">
                    <a:lumMod val="50000"/>
                  </a:schemeClr>
                </a:solidFill>
              </a:rPr>
              <a:t>para los trabajadores con más de 10 años trabajando para el 	mismo patrono. </a:t>
            </a:r>
          </a:p>
          <a:p>
            <a:pPr algn="just">
              <a:spcBef>
                <a:spcPts val="600"/>
              </a:spcBef>
              <a:spcAft>
                <a:spcPts val="600"/>
              </a:spcAft>
            </a:pPr>
            <a:r>
              <a:rPr lang="es-MX" sz="2000" dirty="0">
                <a:solidFill>
                  <a:schemeClr val="bg1">
                    <a:lumMod val="50000"/>
                  </a:schemeClr>
                </a:solidFill>
              </a:rPr>
              <a:t>3.	Indemnización por despido = </a:t>
            </a:r>
            <a:r>
              <a:rPr lang="es-MX" sz="2000" b="1" dirty="0">
                <a:solidFill>
                  <a:schemeClr val="bg1">
                    <a:lumMod val="50000"/>
                  </a:schemeClr>
                </a:solidFill>
              </a:rPr>
              <a:t>1 salario mensual por cada año 	trabajado</a:t>
            </a:r>
            <a:r>
              <a:rPr lang="es-MX" sz="2000" dirty="0">
                <a:solidFill>
                  <a:schemeClr val="bg1">
                    <a:lumMod val="50000"/>
                  </a:schemeClr>
                </a:solidFill>
              </a:rPr>
              <a:t>; hasta un máximo de 4 salarios mínimos (a la fecha es 	de US$ 365.00) = US$ 1,460; pero nunca menor a quince días de 	salario. </a:t>
            </a:r>
          </a:p>
        </p:txBody>
      </p:sp>
      <p:pic>
        <p:nvPicPr>
          <p:cNvPr id="4" name="Imagen 3">
            <a:extLst>
              <a:ext uri="{FF2B5EF4-FFF2-40B4-BE49-F238E27FC236}">
                <a16:creationId xmlns:a16="http://schemas.microsoft.com/office/drawing/2014/main" id="{1F84B98C-1026-4670-8E00-3F8B66EEB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12473" y="5343107"/>
            <a:ext cx="1347232" cy="1347232"/>
          </a:xfrm>
          <a:prstGeom prst="rect">
            <a:avLst/>
          </a:prstGeom>
        </p:spPr>
      </p:pic>
      <p:pic>
        <p:nvPicPr>
          <p:cNvPr id="10" name="Imagen 9">
            <a:extLst>
              <a:ext uri="{FF2B5EF4-FFF2-40B4-BE49-F238E27FC236}">
                <a16:creationId xmlns:a16="http://schemas.microsoft.com/office/drawing/2014/main" id="{C5568B1B-57D8-492C-B8BE-ACC9EDB27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8802" y="5392131"/>
            <a:ext cx="1256578" cy="1256578"/>
          </a:xfrm>
          <a:prstGeom prst="rect">
            <a:avLst/>
          </a:prstGeom>
        </p:spPr>
      </p:pic>
      <p:pic>
        <p:nvPicPr>
          <p:cNvPr id="12" name="Imagen 11">
            <a:extLst>
              <a:ext uri="{FF2B5EF4-FFF2-40B4-BE49-F238E27FC236}">
                <a16:creationId xmlns:a16="http://schemas.microsoft.com/office/drawing/2014/main" id="{89F63FDF-3099-418A-9E54-8C99A39F0E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4477" y="5392131"/>
            <a:ext cx="1465869" cy="1465869"/>
          </a:xfrm>
          <a:prstGeom prst="rect">
            <a:avLst/>
          </a:prstGeom>
        </p:spPr>
      </p:pic>
      <p:pic>
        <p:nvPicPr>
          <p:cNvPr id="8" name="Imagen 7">
            <a:extLst>
              <a:ext uri="{FF2B5EF4-FFF2-40B4-BE49-F238E27FC236}">
                <a16:creationId xmlns:a16="http://schemas.microsoft.com/office/drawing/2014/main" id="{2F5AD00C-5168-4242-9EF8-8F691E1A7A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699907"/>
            <a:ext cx="2870636" cy="1040669"/>
          </a:xfrm>
          <a:prstGeom prst="rect">
            <a:avLst/>
          </a:prstGeom>
        </p:spPr>
      </p:pic>
    </p:spTree>
    <p:extLst>
      <p:ext uri="{BB962C8B-B14F-4D97-AF65-F5344CB8AC3E}">
        <p14:creationId xmlns:p14="http://schemas.microsoft.com/office/powerpoint/2010/main" val="324174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ES" sz="4400" dirty="0"/>
              <a:t>VACACIONES </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804392" y="1996658"/>
            <a:ext cx="9045375" cy="4031873"/>
          </a:xfrm>
          <a:prstGeom prst="rect">
            <a:avLst/>
          </a:prstGeom>
          <a:noFill/>
        </p:spPr>
        <p:txBody>
          <a:bodyPr wrap="square">
            <a:spAutoFit/>
          </a:bodyPr>
          <a:lstStyle/>
          <a:p>
            <a:pPr marL="285750" indent="-285750" algn="just">
              <a:lnSpc>
                <a:spcPct val="150000"/>
              </a:lnSpc>
              <a:spcBef>
                <a:spcPts val="600"/>
              </a:spcBef>
              <a:spcAft>
                <a:spcPts val="600"/>
              </a:spcAft>
              <a:buFont typeface="Wingdings" panose="05000000000000000000" pitchFamily="2" charset="2"/>
              <a:buChar char="Ø"/>
            </a:pPr>
            <a:r>
              <a:rPr lang="es-ES" dirty="0">
                <a:solidFill>
                  <a:schemeClr val="bg1">
                    <a:lumMod val="50000"/>
                  </a:schemeClr>
                </a:solidFill>
              </a:rPr>
              <a:t>Vacaciones anuales remuneradas = 15 días remunerados, más un 30% de dicho periodo. </a:t>
            </a:r>
          </a:p>
          <a:p>
            <a:pPr marL="285750" indent="-285750" algn="just">
              <a:lnSpc>
                <a:spcPct val="150000"/>
              </a:lnSpc>
              <a:spcBef>
                <a:spcPts val="600"/>
              </a:spcBef>
              <a:spcAft>
                <a:spcPts val="600"/>
              </a:spcAft>
              <a:buFont typeface="Wingdings" panose="05000000000000000000" pitchFamily="2" charset="2"/>
              <a:buChar char="Ø"/>
            </a:pPr>
            <a:r>
              <a:rPr lang="es-ES" dirty="0">
                <a:solidFill>
                  <a:schemeClr val="bg1">
                    <a:lumMod val="50000"/>
                  </a:schemeClr>
                </a:solidFill>
              </a:rPr>
              <a:t>La prima de las vacaciones, se cancela al cumplir el año. </a:t>
            </a:r>
            <a:endParaRPr lang="es-MX" dirty="0">
              <a:solidFill>
                <a:schemeClr val="bg1">
                  <a:lumMod val="50000"/>
                </a:schemeClr>
              </a:solidFill>
            </a:endParaRPr>
          </a:p>
          <a:p>
            <a:pPr marL="285750" indent="-285750" algn="just">
              <a:lnSpc>
                <a:spcPct val="150000"/>
              </a:lnSpc>
              <a:spcBef>
                <a:spcPts val="600"/>
              </a:spcBef>
              <a:spcAft>
                <a:spcPts val="600"/>
              </a:spcAft>
              <a:buFont typeface="Wingdings" panose="05000000000000000000" pitchFamily="2" charset="2"/>
              <a:buChar char="Ø"/>
            </a:pPr>
            <a:r>
              <a:rPr lang="es-MX" dirty="0">
                <a:solidFill>
                  <a:schemeClr val="bg1">
                    <a:lumMod val="50000"/>
                  </a:schemeClr>
                </a:solidFill>
              </a:rPr>
              <a:t>En El Salvador las vacaciones no se van acumulando por mes/año.</a:t>
            </a:r>
          </a:p>
          <a:p>
            <a:pPr marL="285750" indent="-285750" algn="just">
              <a:lnSpc>
                <a:spcPct val="150000"/>
              </a:lnSpc>
              <a:spcBef>
                <a:spcPts val="600"/>
              </a:spcBef>
              <a:spcAft>
                <a:spcPts val="600"/>
              </a:spcAft>
              <a:buFont typeface="Wingdings" panose="05000000000000000000" pitchFamily="2" charset="2"/>
              <a:buChar char="Ø"/>
            </a:pPr>
            <a:r>
              <a:rPr lang="es-MX" dirty="0">
                <a:solidFill>
                  <a:schemeClr val="bg1">
                    <a:lumMod val="50000"/>
                  </a:schemeClr>
                </a:solidFill>
              </a:rPr>
              <a:t>De conformidad a las leyes de El Salvador, todo trabajador, para tener derecho a vacaciones, deberá acreditar un mínimo de doscientos días trabajados en el año, asimismo se prohíbe fraccionar o acumular los períodos de vacaciones.</a:t>
            </a:r>
          </a:p>
          <a:p>
            <a:pPr algn="just">
              <a:lnSpc>
                <a:spcPct val="150000"/>
              </a:lnSpc>
              <a:spcBef>
                <a:spcPts val="600"/>
              </a:spcBef>
              <a:spcAft>
                <a:spcPts val="600"/>
              </a:spcAft>
            </a:pPr>
            <a:endParaRPr lang="es-MX" dirty="0">
              <a:solidFill>
                <a:schemeClr val="bg1">
                  <a:lumMod val="50000"/>
                </a:schemeClr>
              </a:solidFill>
            </a:endParaRPr>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121511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137CD3-AE73-4323-8622-E02DDC219B67}"/>
              </a:ext>
            </a:extLst>
          </p:cNvPr>
          <p:cNvSpPr>
            <a:spLocks noGrp="1"/>
          </p:cNvSpPr>
          <p:nvPr>
            <p:ph type="title"/>
          </p:nvPr>
        </p:nvSpPr>
        <p:spPr>
          <a:xfrm>
            <a:off x="527209" y="295702"/>
            <a:ext cx="8596668" cy="1320800"/>
          </a:xfrm>
        </p:spPr>
        <p:txBody>
          <a:bodyPr>
            <a:noAutofit/>
          </a:bodyPr>
          <a:lstStyle/>
          <a:p>
            <a:r>
              <a:rPr lang="es-MX" sz="4000" dirty="0"/>
              <a:t>Otros aspectos importantes a tener en cuenta:</a:t>
            </a:r>
            <a:br>
              <a:rPr lang="es-MX" sz="2800" dirty="0">
                <a:solidFill>
                  <a:schemeClr val="bg1">
                    <a:lumMod val="50000"/>
                  </a:schemeClr>
                </a:solidFill>
              </a:rPr>
            </a:br>
            <a:endParaRPr lang="es-SV" sz="2800" dirty="0"/>
          </a:p>
        </p:txBody>
      </p:sp>
      <p:sp>
        <p:nvSpPr>
          <p:cNvPr id="3" name="Marcador de contenido 2">
            <a:extLst>
              <a:ext uri="{FF2B5EF4-FFF2-40B4-BE49-F238E27FC236}">
                <a16:creationId xmlns:a16="http://schemas.microsoft.com/office/drawing/2014/main" id="{6B93C33A-85F6-4D21-810D-ED59C2D5FDD1}"/>
              </a:ext>
            </a:extLst>
          </p:cNvPr>
          <p:cNvSpPr>
            <a:spLocks noGrp="1"/>
          </p:cNvSpPr>
          <p:nvPr>
            <p:ph idx="1"/>
          </p:nvPr>
        </p:nvSpPr>
        <p:spPr>
          <a:xfrm>
            <a:off x="601238" y="1761066"/>
            <a:ext cx="8596668" cy="3880773"/>
          </a:xfrm>
        </p:spPr>
        <p:txBody>
          <a:bodyPr>
            <a:normAutofit fontScale="92500" lnSpcReduction="20000"/>
          </a:bodyPr>
          <a:lstStyle/>
          <a:p>
            <a:pPr algn="just">
              <a:lnSpc>
                <a:spcPct val="150000"/>
              </a:lnSpc>
              <a:spcBef>
                <a:spcPts val="600"/>
              </a:spcBef>
              <a:spcAft>
                <a:spcPts val="600"/>
              </a:spcAft>
              <a:buFont typeface="Wingdings" panose="05000000000000000000" pitchFamily="2" charset="2"/>
              <a:buChar char="q"/>
            </a:pPr>
            <a:r>
              <a:rPr lang="es-MX" sz="1800" dirty="0">
                <a:solidFill>
                  <a:schemeClr val="bg1">
                    <a:lumMod val="50000"/>
                  </a:schemeClr>
                </a:solidFill>
              </a:rPr>
              <a:t>Los días de asueto y de descanso semanal que quedaren comprendidos dentro del período de vacaciones, no prolongarán la duración de éstas; pero las vacaciones no podrán iniciarse en tales días.</a:t>
            </a:r>
          </a:p>
          <a:p>
            <a:pPr algn="just">
              <a:lnSpc>
                <a:spcPct val="150000"/>
              </a:lnSpc>
              <a:spcBef>
                <a:spcPts val="600"/>
              </a:spcBef>
              <a:spcAft>
                <a:spcPts val="600"/>
              </a:spcAft>
              <a:buFont typeface="Wingdings" panose="05000000000000000000" pitchFamily="2" charset="2"/>
              <a:buChar char="q"/>
            </a:pPr>
            <a:r>
              <a:rPr lang="es-MX" sz="1800" dirty="0">
                <a:solidFill>
                  <a:schemeClr val="bg1">
                    <a:lumMod val="50000"/>
                  </a:schemeClr>
                </a:solidFill>
              </a:rPr>
              <a:t>El patrono debe señalar la época en que el trabajador ha de gozar las vacaciones y notificarle la fecha de iniciación de ellas, con treinta días de anticipación por lo menos. Los plazos dentro de los cuales el trabajador deberá gozar de sus vacaciones, serán de cuatro meses si el número de trabajadores al servicio del patrono no excediere de ciento; y de seis meses, si el número de trabajadores fuere mayor de ciento; ambos plazos contados a partir de la fecha en que el trabajador complete el año de servicio.</a:t>
            </a:r>
          </a:p>
          <a:p>
            <a:pPr>
              <a:buFont typeface="Wingdings" panose="05000000000000000000" pitchFamily="2" charset="2"/>
              <a:buChar char="q"/>
            </a:pPr>
            <a:endParaRPr lang="es-SV" dirty="0"/>
          </a:p>
        </p:txBody>
      </p:sp>
      <p:pic>
        <p:nvPicPr>
          <p:cNvPr id="4" name="Imagen 3">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38" y="5641839"/>
            <a:ext cx="2870636" cy="1040669"/>
          </a:xfrm>
          <a:prstGeom prst="rect">
            <a:avLst/>
          </a:prstGeom>
        </p:spPr>
      </p:pic>
    </p:spTree>
    <p:extLst>
      <p:ext uri="{BB962C8B-B14F-4D97-AF65-F5344CB8AC3E}">
        <p14:creationId xmlns:p14="http://schemas.microsoft.com/office/powerpoint/2010/main" val="73478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D4480F-C816-4780-BC47-DB9F848B0A51}"/>
              </a:ext>
            </a:extLst>
          </p:cNvPr>
          <p:cNvSpPr>
            <a:spLocks noGrp="1"/>
          </p:cNvSpPr>
          <p:nvPr>
            <p:ph type="title"/>
          </p:nvPr>
        </p:nvSpPr>
        <p:spPr/>
        <p:txBody>
          <a:bodyPr/>
          <a:lstStyle/>
          <a:p>
            <a:pPr algn="ctr"/>
            <a:r>
              <a:rPr lang="es-ES" dirty="0"/>
              <a:t>PERÍODO DE VACACIONES/ALTERNATIVAS </a:t>
            </a:r>
            <a:endParaRPr lang="es-SV" dirty="0"/>
          </a:p>
        </p:txBody>
      </p:sp>
      <p:sp>
        <p:nvSpPr>
          <p:cNvPr id="3" name="Marcador de contenido 2">
            <a:extLst>
              <a:ext uri="{FF2B5EF4-FFF2-40B4-BE49-F238E27FC236}">
                <a16:creationId xmlns:a16="http://schemas.microsoft.com/office/drawing/2014/main" id="{7847A937-3BF2-45D4-BEE1-24647A536CC9}"/>
              </a:ext>
            </a:extLst>
          </p:cNvPr>
          <p:cNvSpPr>
            <a:spLocks noGrp="1"/>
          </p:cNvSpPr>
          <p:nvPr>
            <p:ph idx="1"/>
          </p:nvPr>
        </p:nvSpPr>
        <p:spPr>
          <a:xfrm>
            <a:off x="677334" y="1532792"/>
            <a:ext cx="8596668" cy="3880773"/>
          </a:xfrm>
        </p:spPr>
        <p:txBody>
          <a:bodyPr>
            <a:normAutofit lnSpcReduction="10000"/>
          </a:bodyPr>
          <a:lstStyle/>
          <a:p>
            <a:pPr algn="just">
              <a:lnSpc>
                <a:spcPct val="150000"/>
              </a:lnSpc>
              <a:spcBef>
                <a:spcPts val="600"/>
              </a:spcBef>
              <a:spcAft>
                <a:spcPts val="600"/>
              </a:spcAft>
            </a:pPr>
            <a:r>
              <a:rPr lang="es-MX" sz="1800" dirty="0">
                <a:solidFill>
                  <a:schemeClr val="bg1">
                    <a:lumMod val="50000"/>
                  </a:schemeClr>
                </a:solidFill>
              </a:rPr>
              <a:t>La única excepción a la norma, es que la empresa disponga que todo el personal, disfrute colectivamente, dentro de un mismo período, de la vacación anual remunerada. En tal caso no será necesario que el trabajador complete el año de servicio que exige el Art. 177, ni los doscientos días de que habla el Art. 180</a:t>
            </a:r>
          </a:p>
          <a:p>
            <a:pPr algn="just">
              <a:lnSpc>
                <a:spcPct val="150000"/>
              </a:lnSpc>
              <a:spcBef>
                <a:spcPts val="600"/>
              </a:spcBef>
              <a:spcAft>
                <a:spcPts val="600"/>
              </a:spcAft>
            </a:pPr>
            <a:r>
              <a:rPr lang="es-MX" sz="1800" dirty="0">
                <a:solidFill>
                  <a:schemeClr val="bg1">
                    <a:lumMod val="50000"/>
                  </a:schemeClr>
                </a:solidFill>
              </a:rPr>
              <a:t>También podrá el patrono, de acuerdo con la mayoría de trabajadores de la empresa o establecimiento, fraccionar las vacaciones en dos o más períodos dentro del año de trabajo. Si fueren dos, cada período deberá durar diez días por lo menos; y, si fueren tres o más, siete días como mínimo.</a:t>
            </a:r>
          </a:p>
          <a:p>
            <a:endParaRPr lang="es-SV" dirty="0"/>
          </a:p>
        </p:txBody>
      </p:sp>
      <p:pic>
        <p:nvPicPr>
          <p:cNvPr id="4" name="Imagen 3">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252005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ES" dirty="0"/>
              <a:t>AGUINALDO ANUAL </a:t>
            </a:r>
            <a:endParaRPr lang="es-SV" dirty="0"/>
          </a:p>
        </p:txBody>
      </p:sp>
      <p:sp>
        <p:nvSpPr>
          <p:cNvPr id="3" name="Marcador de contenido 2"/>
          <p:cNvSpPr>
            <a:spLocks noGrp="1"/>
          </p:cNvSpPr>
          <p:nvPr>
            <p:ph idx="1"/>
          </p:nvPr>
        </p:nvSpPr>
        <p:spPr>
          <a:xfrm>
            <a:off x="677334" y="1930400"/>
            <a:ext cx="8596668" cy="3880773"/>
          </a:xfrm>
        </p:spPr>
        <p:txBody>
          <a:bodyPr/>
          <a:lstStyle/>
          <a:p>
            <a:pPr marL="0" indent="0">
              <a:buNone/>
            </a:pPr>
            <a:r>
              <a:rPr lang="es-MX" dirty="0">
                <a:solidFill>
                  <a:schemeClr val="bg1">
                    <a:lumMod val="50000"/>
                  </a:schemeClr>
                </a:solidFill>
              </a:rPr>
              <a:t>Aguinaldo (pagado del 12 al 20 de diciembre de cada año) </a:t>
            </a:r>
            <a:endParaRPr lang="es-MX" b="1" dirty="0">
              <a:solidFill>
                <a:schemeClr val="bg1">
                  <a:lumMod val="50000"/>
                </a:schemeClr>
              </a:solidFill>
            </a:endParaRPr>
          </a:p>
          <a:p>
            <a:pPr>
              <a:lnSpc>
                <a:spcPct val="200000"/>
              </a:lnSpc>
              <a:buFont typeface="+mj-lt"/>
              <a:buAutoNum type="arabicPeriod"/>
            </a:pPr>
            <a:r>
              <a:rPr lang="es-MX" b="1" dirty="0">
                <a:solidFill>
                  <a:schemeClr val="bg1">
                    <a:lumMod val="50000"/>
                  </a:schemeClr>
                </a:solidFill>
              </a:rPr>
              <a:t>15 días </a:t>
            </a:r>
            <a:r>
              <a:rPr lang="es-MX" dirty="0">
                <a:solidFill>
                  <a:schemeClr val="bg1">
                    <a:lumMod val="50000"/>
                  </a:schemeClr>
                </a:solidFill>
              </a:rPr>
              <a:t>del salario base, para aquellos trabajadores con menos de 3 años trabajando para la empresa; </a:t>
            </a:r>
          </a:p>
          <a:p>
            <a:pPr>
              <a:lnSpc>
                <a:spcPct val="200000"/>
              </a:lnSpc>
              <a:buFont typeface="+mj-lt"/>
              <a:buAutoNum type="arabicPeriod"/>
            </a:pPr>
            <a:r>
              <a:rPr lang="es-MX" b="1" dirty="0">
                <a:solidFill>
                  <a:schemeClr val="bg1">
                    <a:lumMod val="50000"/>
                  </a:schemeClr>
                </a:solidFill>
              </a:rPr>
              <a:t>19 días</a:t>
            </a:r>
            <a:r>
              <a:rPr lang="es-MX" dirty="0">
                <a:solidFill>
                  <a:schemeClr val="bg1">
                    <a:lumMod val="50000"/>
                  </a:schemeClr>
                </a:solidFill>
              </a:rPr>
              <a:t> de entre 3 y 10; y </a:t>
            </a:r>
          </a:p>
          <a:p>
            <a:pPr>
              <a:lnSpc>
                <a:spcPct val="200000"/>
              </a:lnSpc>
              <a:buFont typeface="+mj-lt"/>
              <a:buAutoNum type="arabicPeriod"/>
            </a:pPr>
            <a:r>
              <a:rPr lang="es-MX" b="1" dirty="0">
                <a:solidFill>
                  <a:schemeClr val="bg1">
                    <a:lumMod val="50000"/>
                  </a:schemeClr>
                </a:solidFill>
              </a:rPr>
              <a:t>21 días </a:t>
            </a:r>
            <a:r>
              <a:rPr lang="es-MX" dirty="0">
                <a:solidFill>
                  <a:schemeClr val="bg1">
                    <a:lumMod val="50000"/>
                  </a:schemeClr>
                </a:solidFill>
              </a:rPr>
              <a:t>para los trabajadores con más de 10 años trabajando para el 	mismo patrono. </a:t>
            </a:r>
          </a:p>
          <a:p>
            <a:endParaRPr lang="es-SV" dirty="0"/>
          </a:p>
        </p:txBody>
      </p:sp>
    </p:spTree>
    <p:extLst>
      <p:ext uri="{BB962C8B-B14F-4D97-AF65-F5344CB8AC3E}">
        <p14:creationId xmlns:p14="http://schemas.microsoft.com/office/powerpoint/2010/main" val="2242340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262846"/>
            <a:ext cx="9045375" cy="3170099"/>
          </a:xfrm>
          <a:prstGeom prst="rect">
            <a:avLst/>
          </a:prstGeom>
          <a:noFill/>
        </p:spPr>
        <p:txBody>
          <a:bodyPr wrap="square">
            <a:spAutoFit/>
          </a:bodyPr>
          <a:lstStyle/>
          <a:p>
            <a:pPr algn="just">
              <a:spcBef>
                <a:spcPts val="600"/>
              </a:spcBef>
              <a:spcAft>
                <a:spcPts val="600"/>
              </a:spcAft>
            </a:pPr>
            <a:r>
              <a:rPr lang="es-MX" sz="2000" dirty="0">
                <a:solidFill>
                  <a:schemeClr val="bg1">
                    <a:lumMod val="50000"/>
                  </a:schemeClr>
                </a:solidFill>
              </a:rPr>
              <a:t>En los casos en que se suspende el contrato individual por enfermedad o accidente común del trabajador, el patrono esta obligado a pagarle, mientras dure la enfermedad y hasta el restablecimiento de aquél, una cantidad equivalente al setenta y cinco por ciento de su salario básico, conforme a las categorías y con las limitaciones que a continuación se expresan:</a:t>
            </a:r>
          </a:p>
          <a:p>
            <a:pPr algn="just">
              <a:spcBef>
                <a:spcPts val="600"/>
              </a:spcBef>
              <a:spcAft>
                <a:spcPts val="600"/>
              </a:spcAft>
            </a:pPr>
            <a:r>
              <a:rPr lang="es-MX" sz="2000" b="1" dirty="0">
                <a:solidFill>
                  <a:schemeClr val="bg1">
                    <a:lumMod val="50000"/>
                  </a:schemeClr>
                </a:solidFill>
              </a:rPr>
              <a:t>PRIMERA CATEGORÍA: </a:t>
            </a:r>
            <a:r>
              <a:rPr lang="es-MX" sz="2000" dirty="0">
                <a:solidFill>
                  <a:schemeClr val="bg1">
                    <a:lumMod val="50000"/>
                  </a:schemeClr>
                </a:solidFill>
              </a:rPr>
              <a:t>Comprende a los trabajadores que tienen </a:t>
            </a:r>
            <a:r>
              <a:rPr lang="es-MX" sz="2000" b="1" dirty="0">
                <a:solidFill>
                  <a:schemeClr val="bg1">
                    <a:lumMod val="50000"/>
                  </a:schemeClr>
                </a:solidFill>
              </a:rPr>
              <a:t>un año o más</a:t>
            </a:r>
            <a:r>
              <a:rPr lang="es-MX" sz="2000" dirty="0">
                <a:solidFill>
                  <a:schemeClr val="bg1">
                    <a:lumMod val="50000"/>
                  </a:schemeClr>
                </a:solidFill>
              </a:rPr>
              <a:t> de estar al servicio del patrono y da derecho, en cada año, a gozar del </a:t>
            </a:r>
            <a:r>
              <a:rPr lang="es-MX" sz="2000" b="1" dirty="0">
                <a:solidFill>
                  <a:schemeClr val="bg1">
                    <a:lumMod val="50000"/>
                  </a:schemeClr>
                </a:solidFill>
              </a:rPr>
              <a:t>setenta y cinco por ciento de su salario básico durante sesenta días.</a:t>
            </a:r>
          </a:p>
          <a:p>
            <a:pPr algn="just">
              <a:spcBef>
                <a:spcPts val="600"/>
              </a:spcBef>
              <a:spcAft>
                <a:spcPts val="600"/>
              </a:spcAft>
            </a:pPr>
            <a:endParaRPr lang="es-MX" sz="2000" dirty="0">
              <a:solidFill>
                <a:schemeClr val="bg1">
                  <a:lumMod val="50000"/>
                </a:schemeClr>
              </a:solidFill>
            </a:endParaRPr>
          </a:p>
        </p:txBody>
      </p:sp>
      <p:pic>
        <p:nvPicPr>
          <p:cNvPr id="5" name="Imagen 4">
            <a:extLst>
              <a:ext uri="{FF2B5EF4-FFF2-40B4-BE49-F238E27FC236}">
                <a16:creationId xmlns:a16="http://schemas.microsoft.com/office/drawing/2014/main" id="{B008B3A1-9DA0-4C14-A3AC-A271129359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244138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222032"/>
            <a:ext cx="9045375" cy="3170099"/>
          </a:xfrm>
          <a:prstGeom prst="rect">
            <a:avLst/>
          </a:prstGeom>
          <a:noFill/>
        </p:spPr>
        <p:txBody>
          <a:bodyPr wrap="square">
            <a:spAutoFit/>
          </a:bodyPr>
          <a:lstStyle/>
          <a:p>
            <a:pPr algn="just">
              <a:spcBef>
                <a:spcPts val="600"/>
              </a:spcBef>
              <a:spcAft>
                <a:spcPts val="600"/>
              </a:spcAft>
            </a:pPr>
            <a:r>
              <a:rPr lang="es-MX" sz="2000" b="1" dirty="0">
                <a:solidFill>
                  <a:schemeClr val="bg1">
                    <a:lumMod val="50000"/>
                  </a:schemeClr>
                </a:solidFill>
              </a:rPr>
              <a:t>SEGUNDA CATEGORÍA: </a:t>
            </a:r>
            <a:r>
              <a:rPr lang="es-MX" sz="2000" dirty="0">
                <a:solidFill>
                  <a:schemeClr val="bg1">
                    <a:lumMod val="50000"/>
                  </a:schemeClr>
                </a:solidFill>
              </a:rPr>
              <a:t>Comprende a los trabajadores que </a:t>
            </a:r>
            <a:r>
              <a:rPr lang="es-MX" sz="2000" b="1" dirty="0">
                <a:solidFill>
                  <a:schemeClr val="bg1">
                    <a:lumMod val="50000"/>
                  </a:schemeClr>
                </a:solidFill>
              </a:rPr>
              <a:t>tienen cinco meses o más y menos de un año </a:t>
            </a:r>
            <a:r>
              <a:rPr lang="es-MX" sz="2000" dirty="0">
                <a:solidFill>
                  <a:schemeClr val="bg1">
                    <a:lumMod val="50000"/>
                  </a:schemeClr>
                </a:solidFill>
              </a:rPr>
              <a:t>de estar al servicio del patrono y da derecho, durante ese plazo, a gozar del </a:t>
            </a:r>
            <a:r>
              <a:rPr lang="es-MX" sz="2000" b="1" dirty="0">
                <a:solidFill>
                  <a:schemeClr val="bg1">
                    <a:lumMod val="50000"/>
                  </a:schemeClr>
                </a:solidFill>
              </a:rPr>
              <a:t>setenta y cinco por ciento de su salario básico durante cuarenta días</a:t>
            </a:r>
            <a:r>
              <a:rPr lang="es-MX" sz="2000" dirty="0">
                <a:solidFill>
                  <a:schemeClr val="bg1">
                    <a:lumMod val="50000"/>
                  </a:schemeClr>
                </a:solidFill>
              </a:rPr>
              <a:t>.</a:t>
            </a:r>
          </a:p>
          <a:p>
            <a:pPr algn="just">
              <a:spcBef>
                <a:spcPts val="600"/>
              </a:spcBef>
              <a:spcAft>
                <a:spcPts val="600"/>
              </a:spcAft>
            </a:pPr>
            <a:r>
              <a:rPr lang="es-MX" sz="2000" b="1" dirty="0">
                <a:solidFill>
                  <a:schemeClr val="bg1">
                    <a:lumMod val="50000"/>
                  </a:schemeClr>
                </a:solidFill>
              </a:rPr>
              <a:t>TERCERA CATEGORÍA: </a:t>
            </a:r>
            <a:r>
              <a:rPr lang="es-MX" sz="2000" dirty="0">
                <a:solidFill>
                  <a:schemeClr val="bg1">
                    <a:lumMod val="50000"/>
                  </a:schemeClr>
                </a:solidFill>
              </a:rPr>
              <a:t>Comprende a los trabajadores que </a:t>
            </a:r>
            <a:r>
              <a:rPr lang="es-MX" sz="2000" b="1" dirty="0">
                <a:solidFill>
                  <a:schemeClr val="bg1">
                    <a:lumMod val="50000"/>
                  </a:schemeClr>
                </a:solidFill>
              </a:rPr>
              <a:t>tienen un mes o más y menos de cinco </a:t>
            </a:r>
            <a:r>
              <a:rPr lang="es-MX" sz="2000" dirty="0">
                <a:solidFill>
                  <a:schemeClr val="bg1">
                    <a:lumMod val="50000"/>
                  </a:schemeClr>
                </a:solidFill>
              </a:rPr>
              <a:t>de estar al servicio del patrono y da derecho, en ese plazo, a gozar del </a:t>
            </a:r>
            <a:r>
              <a:rPr lang="es-MX" sz="2000" b="1" dirty="0">
                <a:solidFill>
                  <a:schemeClr val="bg1">
                    <a:lumMod val="50000"/>
                  </a:schemeClr>
                </a:solidFill>
              </a:rPr>
              <a:t>setenta y cinco por ciento de su salario básico durante veinte días.</a:t>
            </a:r>
            <a:endParaRPr lang="en-US" sz="2000" b="1" dirty="0">
              <a:solidFill>
                <a:schemeClr val="bg1">
                  <a:lumMod val="50000"/>
                </a:schemeClr>
              </a:solidFill>
            </a:endParaRPr>
          </a:p>
          <a:p>
            <a:pPr algn="just">
              <a:spcBef>
                <a:spcPts val="600"/>
              </a:spcBef>
              <a:spcAft>
                <a:spcPts val="600"/>
              </a:spcAft>
            </a:pPr>
            <a:endParaRPr lang="es-MX" sz="2000" dirty="0">
              <a:solidFill>
                <a:schemeClr val="bg1">
                  <a:lumMod val="50000"/>
                </a:schemeClr>
              </a:solidFill>
            </a:endParaRPr>
          </a:p>
        </p:txBody>
      </p:sp>
      <p:pic>
        <p:nvPicPr>
          <p:cNvPr id="5" name="Imagen 4">
            <a:extLst>
              <a:ext uri="{FF2B5EF4-FFF2-40B4-BE49-F238E27FC236}">
                <a16:creationId xmlns:a16="http://schemas.microsoft.com/office/drawing/2014/main" id="{8F085C38-9FB1-411A-A84B-4AF61B811D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41479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ES" sz="4400" dirty="0"/>
              <a:t>MATERNIDAD EN EL SALVADOR </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613323" y="2053296"/>
            <a:ext cx="9045375" cy="3323987"/>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s-MX" sz="2000" dirty="0">
                <a:solidFill>
                  <a:schemeClr val="bg1">
                    <a:lumMod val="50000"/>
                  </a:schemeClr>
                </a:solidFill>
              </a:rPr>
              <a:t>El patrono está obligado a dar a la trabajadora embarazada, en concepto de descanso por maternidad, 16 semanas de licencia, 10 de las cuales se tomarán obligatoriamente después del parto; y además, a pagarle anticipadamente una prestación equivalente al 75% por ciento del salario básico durante dicha licencia. </a:t>
            </a:r>
          </a:p>
          <a:p>
            <a:pPr marL="342900" indent="-342900" algn="just">
              <a:spcBef>
                <a:spcPts val="600"/>
              </a:spcBef>
              <a:spcAft>
                <a:spcPts val="600"/>
              </a:spcAft>
              <a:buFont typeface="Arial" panose="020B0604020202020204" pitchFamily="34" charset="0"/>
              <a:buChar char="•"/>
            </a:pPr>
            <a:r>
              <a:rPr lang="es-MX" sz="2000" dirty="0">
                <a:solidFill>
                  <a:schemeClr val="bg1">
                    <a:lumMod val="50000"/>
                  </a:schemeClr>
                </a:solidFill>
              </a:rPr>
              <a:t>Si una trabajadora lacta a su hijo, tendrá derecho con este fin, a una interrupción del trabajo de hasta 1 hora diaria, a su pedido esta interrupción se podrá fraccionar en dos pausas de 30 minutos cada una. Las interrupciones de trabajo serán contadas como horas de trabajo y remuneradas como tales.</a:t>
            </a:r>
            <a:endParaRPr lang="en-US" sz="2000" dirty="0">
              <a:solidFill>
                <a:schemeClr val="bg1">
                  <a:lumMod val="50000"/>
                </a:schemeClr>
              </a:solidFill>
            </a:endParaRPr>
          </a:p>
        </p:txBody>
      </p:sp>
      <p:pic>
        <p:nvPicPr>
          <p:cNvPr id="5" name="Imagen 4">
            <a:extLst>
              <a:ext uri="{FF2B5EF4-FFF2-40B4-BE49-F238E27FC236}">
                <a16:creationId xmlns:a16="http://schemas.microsoft.com/office/drawing/2014/main" id="{FF1EC483-82B7-4B09-A45D-3D0114DC36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383385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2" y="290491"/>
            <a:ext cx="7766936" cy="1646302"/>
          </a:xfrm>
        </p:spPr>
        <p:txBody>
          <a:bodyPr/>
          <a:lstStyle/>
          <a:p>
            <a:pPr algn="ctr"/>
            <a:r>
              <a:rPr lang="es-ES" sz="4400" dirty="0"/>
              <a:t>MANEJO DE INCAPACIDADES POR ENFERMEDAD </a:t>
            </a:r>
            <a:endParaRPr lang="es-SV" sz="4400" dirty="0"/>
          </a:p>
        </p:txBody>
      </p:sp>
      <p:sp>
        <p:nvSpPr>
          <p:cNvPr id="7" name="CuadroTexto 6">
            <a:extLst>
              <a:ext uri="{FF2B5EF4-FFF2-40B4-BE49-F238E27FC236}">
                <a16:creationId xmlns:a16="http://schemas.microsoft.com/office/drawing/2014/main" id="{49FB0A0F-64C1-400F-A771-5306D9E228D8}"/>
              </a:ext>
            </a:extLst>
          </p:cNvPr>
          <p:cNvSpPr txBox="1"/>
          <p:nvPr/>
        </p:nvSpPr>
        <p:spPr>
          <a:xfrm>
            <a:off x="775137" y="2120498"/>
            <a:ext cx="8721746" cy="3631763"/>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s-MX" sz="2000" dirty="0">
                <a:solidFill>
                  <a:schemeClr val="bg1">
                    <a:lumMod val="50000"/>
                  </a:schemeClr>
                </a:solidFill>
              </a:rPr>
              <a:t>En los casos en que se suspende el contrato individual por enfermedad o accidente común del trabajador, el patrono esta obligado a pagarle, mientras dure la enfermedad y hasta el restablecimiento de aquél, una cantidad equivalente al 75% de su salario básico, conforme a las categorías y con las limitaciones que se establecen en el Instituto del Seguro Social</a:t>
            </a:r>
            <a:r>
              <a:rPr lang="es-MX" sz="2000" b="1" dirty="0">
                <a:solidFill>
                  <a:schemeClr val="bg1">
                    <a:lumMod val="50000"/>
                  </a:schemeClr>
                </a:solidFill>
              </a:rPr>
              <a:t>.</a:t>
            </a:r>
          </a:p>
          <a:p>
            <a:pPr marL="457200" indent="-457200" algn="just">
              <a:spcBef>
                <a:spcPts val="600"/>
              </a:spcBef>
              <a:spcAft>
                <a:spcPts val="600"/>
              </a:spcAft>
              <a:buFont typeface="+mj-lt"/>
              <a:buAutoNum type="alphaLcPeriod"/>
            </a:pPr>
            <a:r>
              <a:rPr lang="es-MX" sz="2000" b="1" dirty="0">
                <a:solidFill>
                  <a:schemeClr val="bg1">
                    <a:lumMod val="50000"/>
                  </a:schemeClr>
                </a:solidFill>
              </a:rPr>
              <a:t>Los primero 3 días corresponden pagarlos al patrono - 100% </a:t>
            </a:r>
          </a:p>
          <a:p>
            <a:pPr marL="457200" indent="-457200" algn="just">
              <a:spcBef>
                <a:spcPts val="600"/>
              </a:spcBef>
              <a:spcAft>
                <a:spcPts val="600"/>
              </a:spcAft>
              <a:buFont typeface="+mj-lt"/>
              <a:buAutoNum type="alphaLcPeriod"/>
            </a:pPr>
            <a:r>
              <a:rPr lang="es-MX" sz="2000" b="1" dirty="0">
                <a:solidFill>
                  <a:schemeClr val="bg1">
                    <a:lumMod val="50000"/>
                  </a:schemeClr>
                </a:solidFill>
              </a:rPr>
              <a:t>Del 4 día en adelante la responsabilidad se traslada al seguro social. 75% </a:t>
            </a:r>
          </a:p>
          <a:p>
            <a:pPr algn="just">
              <a:spcBef>
                <a:spcPts val="600"/>
              </a:spcBef>
              <a:spcAft>
                <a:spcPts val="600"/>
              </a:spcAft>
            </a:pPr>
            <a:endParaRPr lang="es-MX" sz="2000" dirty="0">
              <a:solidFill>
                <a:schemeClr val="bg1">
                  <a:lumMod val="50000"/>
                </a:schemeClr>
              </a:solidFill>
            </a:endParaRPr>
          </a:p>
        </p:txBody>
      </p:sp>
      <p:pic>
        <p:nvPicPr>
          <p:cNvPr id="5" name="Imagen 4">
            <a:extLst>
              <a:ext uri="{FF2B5EF4-FFF2-40B4-BE49-F238E27FC236}">
                <a16:creationId xmlns:a16="http://schemas.microsoft.com/office/drawing/2014/main" id="{B008B3A1-9DA0-4C14-A3AC-A271129359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162825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136493" y="1764449"/>
            <a:ext cx="7766936" cy="1646302"/>
          </a:xfrm>
        </p:spPr>
        <p:txBody>
          <a:bodyPr/>
          <a:lstStyle/>
          <a:p>
            <a:pPr algn="ctr"/>
            <a:r>
              <a:rPr lang="es-SV" altLang="es-PA" sz="4400" b="1" dirty="0">
                <a:solidFill>
                  <a:schemeClr val="bg1">
                    <a:lumMod val="50000"/>
                  </a:schemeClr>
                </a:solidFill>
              </a:rPr>
              <a:t>El Contrato de Prestación de Servicios y El Contrato Individual de Trabajo</a:t>
            </a:r>
            <a:br>
              <a:rPr lang="es-SV" altLang="es-PA" sz="4400" b="1" dirty="0">
                <a:solidFill>
                  <a:schemeClr val="bg1">
                    <a:lumMod val="50000"/>
                  </a:schemeClr>
                </a:solidFill>
              </a:rPr>
            </a:b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E6FEFD7E-C1EF-4D16-8738-5727279EDBEA}"/>
              </a:ext>
            </a:extLst>
          </p:cNvPr>
          <p:cNvSpPr txBox="1"/>
          <p:nvPr/>
        </p:nvSpPr>
        <p:spPr>
          <a:xfrm>
            <a:off x="544943" y="2966289"/>
            <a:ext cx="8950037" cy="2462213"/>
          </a:xfrm>
          <a:prstGeom prst="rect">
            <a:avLst/>
          </a:prstGeom>
          <a:noFill/>
        </p:spPr>
        <p:txBody>
          <a:bodyPr wrap="square">
            <a:spAutoFit/>
          </a:bodyPr>
          <a:lstStyle/>
          <a:p>
            <a:pPr indent="0" algn="just" fontAlgn="auto">
              <a:lnSpc>
                <a:spcPct val="150000"/>
              </a:lnSpc>
              <a:spcBef>
                <a:spcPts val="600"/>
              </a:spcBef>
              <a:spcAft>
                <a:spcPts val="600"/>
              </a:spcAft>
              <a:buFontTx/>
              <a:buNone/>
              <a:defRPr/>
            </a:pPr>
            <a:r>
              <a:rPr lang="es-SV" altLang="es-PA" sz="1600" dirty="0">
                <a:solidFill>
                  <a:schemeClr val="bg1">
                    <a:lumMod val="50000"/>
                  </a:schemeClr>
                </a:solidFill>
              </a:rPr>
              <a:t>En El Salvador es de uso común la modalidad de Contrato De Prestación de Servicios, sobre la modalidad de Contrato Individual de Trabajo, con el objeto “lícito” de manejar de manera más conveniente el tema de las responsabilidades patronales. </a:t>
            </a:r>
          </a:p>
          <a:p>
            <a:pPr indent="0" algn="just" fontAlgn="auto">
              <a:lnSpc>
                <a:spcPct val="150000"/>
              </a:lnSpc>
              <a:spcBef>
                <a:spcPts val="600"/>
              </a:spcBef>
              <a:spcAft>
                <a:spcPts val="600"/>
              </a:spcAft>
              <a:buFontTx/>
              <a:buNone/>
              <a:defRPr/>
            </a:pPr>
            <a:r>
              <a:rPr lang="es-SV" altLang="es-PA" sz="1600" dirty="0">
                <a:solidFill>
                  <a:schemeClr val="bg1">
                    <a:lumMod val="50000"/>
                  </a:schemeClr>
                </a:solidFill>
              </a:rPr>
              <a:t>Es pertinente hacer notar que el plazo de duración no es la distinción o especificación que determina ni las responsabilidades para el patrono, ni los derechos del contratista, sino las condiciones y circunstancias de la actividad que la persona realiza para la empresa.</a:t>
            </a:r>
          </a:p>
        </p:txBody>
      </p:sp>
    </p:spTree>
    <p:extLst>
      <p:ext uri="{BB962C8B-B14F-4D97-AF65-F5344CB8AC3E}">
        <p14:creationId xmlns:p14="http://schemas.microsoft.com/office/powerpoint/2010/main" val="173453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050611" y="791775"/>
            <a:ext cx="7766936" cy="1646302"/>
          </a:xfrm>
        </p:spPr>
        <p:txBody>
          <a:bodyPr/>
          <a:lstStyle/>
          <a:p>
            <a:pPr algn="l"/>
            <a:r>
              <a:rPr lang="es-MX" altLang="es-PA" sz="4000" b="1" dirty="0">
                <a:solidFill>
                  <a:schemeClr val="bg1">
                    <a:lumMod val="50000"/>
                  </a:schemeClr>
                </a:solidFill>
              </a:rPr>
              <a:t>Disposiciones respecto al Contrato Individual de Trabajo</a:t>
            </a:r>
            <a:br>
              <a:rPr lang="es-MX" altLang="es-PA" sz="4000" b="1" dirty="0">
                <a:solidFill>
                  <a:schemeClr val="bg1">
                    <a:lumMod val="50000"/>
                  </a:schemeClr>
                </a:solidFill>
              </a:rPr>
            </a:br>
            <a:endParaRPr lang="es-SV" sz="40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4" name="CuadroTexto 3">
            <a:extLst>
              <a:ext uri="{FF2B5EF4-FFF2-40B4-BE49-F238E27FC236}">
                <a16:creationId xmlns:a16="http://schemas.microsoft.com/office/drawing/2014/main" id="{CC25DB49-551A-4CE4-8176-181282F4643E}"/>
              </a:ext>
            </a:extLst>
          </p:cNvPr>
          <p:cNvSpPr txBox="1"/>
          <p:nvPr/>
        </p:nvSpPr>
        <p:spPr>
          <a:xfrm>
            <a:off x="691072" y="2438077"/>
            <a:ext cx="8950037" cy="2831544"/>
          </a:xfrm>
          <a:prstGeom prst="rect">
            <a:avLst/>
          </a:prstGeom>
          <a:noFill/>
        </p:spPr>
        <p:txBody>
          <a:bodyPr wrap="square">
            <a:spAutoFit/>
          </a:bodyPr>
          <a:lstStyle/>
          <a:p>
            <a:pPr indent="0" algn="just" fontAlgn="auto">
              <a:lnSpc>
                <a:spcPct val="150000"/>
              </a:lnSpc>
              <a:spcBef>
                <a:spcPts val="600"/>
              </a:spcBef>
              <a:spcAft>
                <a:spcPts val="600"/>
              </a:spcAft>
              <a:buFontTx/>
              <a:buNone/>
              <a:defRPr/>
            </a:pPr>
            <a:r>
              <a:rPr lang="es-MX" altLang="es-PA" sz="1600" dirty="0">
                <a:solidFill>
                  <a:schemeClr val="bg1">
                    <a:lumMod val="50000"/>
                  </a:schemeClr>
                </a:solidFill>
              </a:rPr>
              <a:t>El contrato individual de trabajo, así como su modificación o prórroga, deberá constar por escrito, en tres ejemplares; cada parte contratante conservará uno de éstos y el patrono remitirá el tercero a la Dirección General de Trabajo, dentro de los ocho días siguientes al de su celebración, modificación o prórroga. La omisión de las anteriores formalidades no afectará la validez del contrato. </a:t>
            </a:r>
          </a:p>
          <a:p>
            <a:pPr indent="0" algn="just" fontAlgn="auto">
              <a:lnSpc>
                <a:spcPct val="150000"/>
              </a:lnSpc>
              <a:spcBef>
                <a:spcPts val="600"/>
              </a:spcBef>
              <a:spcAft>
                <a:spcPts val="600"/>
              </a:spcAft>
              <a:buFontTx/>
              <a:buNone/>
              <a:defRPr/>
            </a:pPr>
            <a:r>
              <a:rPr lang="es-MX" altLang="es-PA" sz="1600" b="1" dirty="0">
                <a:solidFill>
                  <a:schemeClr val="bg1">
                    <a:lumMod val="50000"/>
                  </a:schemeClr>
                </a:solidFill>
              </a:rPr>
              <a:t>El contrato escrito es una garantía en favor del trabajador, y su falta será imputable al patrono. </a:t>
            </a:r>
          </a:p>
        </p:txBody>
      </p:sp>
    </p:spTree>
    <p:extLst>
      <p:ext uri="{BB962C8B-B14F-4D97-AF65-F5344CB8AC3E}">
        <p14:creationId xmlns:p14="http://schemas.microsoft.com/office/powerpoint/2010/main" val="37299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25246" y="388995"/>
            <a:ext cx="7766936" cy="634587"/>
          </a:xfrm>
        </p:spPr>
        <p:txBody>
          <a:bodyPr anchor="t"/>
          <a:lstStyle/>
          <a:p>
            <a:pPr algn="ctr"/>
            <a:r>
              <a:rPr lang="es-ES" sz="3600" dirty="0"/>
              <a:t>Requisitos del Contrato Individual de Trabajo </a:t>
            </a:r>
            <a:endParaRPr lang="es-SV" sz="36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1960" y="5817331"/>
            <a:ext cx="2870636" cy="1040669"/>
          </a:xfrm>
          <a:prstGeom prst="rect">
            <a:avLst/>
          </a:prstGeom>
        </p:spPr>
      </p:pic>
      <p:sp>
        <p:nvSpPr>
          <p:cNvPr id="6" name="CuadroTexto 5">
            <a:extLst>
              <a:ext uri="{FF2B5EF4-FFF2-40B4-BE49-F238E27FC236}">
                <a16:creationId xmlns:a16="http://schemas.microsoft.com/office/drawing/2014/main" id="{14D4C09A-532C-49C4-8C61-C46CCFF1982E}"/>
              </a:ext>
            </a:extLst>
          </p:cNvPr>
          <p:cNvSpPr txBox="1"/>
          <p:nvPr/>
        </p:nvSpPr>
        <p:spPr>
          <a:xfrm>
            <a:off x="924712" y="1675188"/>
            <a:ext cx="8968508" cy="4893647"/>
          </a:xfrm>
          <a:prstGeom prst="rect">
            <a:avLst/>
          </a:prstGeom>
          <a:noFill/>
        </p:spPr>
        <p:txBody>
          <a:bodyPr wrap="square">
            <a:spAutoFit/>
          </a:bodyPr>
          <a:lstStyle/>
          <a:p>
            <a:pPr marL="342900" indent="-342900" algn="just">
              <a:lnSpc>
                <a:spcPct val="150000"/>
              </a:lnSpc>
              <a:buAutoNum type="arabicParenR"/>
            </a:pPr>
            <a:r>
              <a:rPr lang="es-MX" sz="1600" dirty="0">
                <a:solidFill>
                  <a:schemeClr val="bg1">
                    <a:lumMod val="50000"/>
                  </a:schemeClr>
                </a:solidFill>
              </a:rPr>
              <a:t>Generales de cada contratante; y sus Documentos de identidad personal. </a:t>
            </a:r>
          </a:p>
          <a:p>
            <a:pPr marL="342900" indent="-342900" algn="just">
              <a:lnSpc>
                <a:spcPct val="150000"/>
              </a:lnSpc>
              <a:buAutoNum type="arabicParenR"/>
            </a:pPr>
            <a:r>
              <a:rPr lang="es-MX" sz="1600" dirty="0">
                <a:solidFill>
                  <a:schemeClr val="bg1">
                    <a:lumMod val="50000"/>
                  </a:schemeClr>
                </a:solidFill>
              </a:rPr>
              <a:t>Actividades del trabajador/a, procurando determinarlo con la mayor precisión posible; </a:t>
            </a:r>
          </a:p>
          <a:p>
            <a:pPr marL="342900" indent="-342900" algn="just">
              <a:lnSpc>
                <a:spcPct val="150000"/>
              </a:lnSpc>
              <a:buAutoNum type="arabicParenR"/>
            </a:pPr>
            <a:r>
              <a:rPr lang="es-MX" sz="1600" dirty="0">
                <a:solidFill>
                  <a:schemeClr val="bg1">
                    <a:lumMod val="50000"/>
                  </a:schemeClr>
                </a:solidFill>
              </a:rPr>
              <a:t>El plazo del contrato o la expresión de ser por tiempo indefinido; </a:t>
            </a:r>
          </a:p>
          <a:p>
            <a:pPr marL="342900" indent="-342900" algn="just">
              <a:lnSpc>
                <a:spcPct val="150000"/>
              </a:lnSpc>
              <a:buAutoNum type="arabicParenR"/>
            </a:pPr>
            <a:r>
              <a:rPr lang="es-MX" sz="1600" dirty="0">
                <a:solidFill>
                  <a:schemeClr val="bg1">
                    <a:lumMod val="50000"/>
                  </a:schemeClr>
                </a:solidFill>
              </a:rPr>
              <a:t>La fecha en que se iniciará el trabajo. </a:t>
            </a:r>
          </a:p>
          <a:p>
            <a:pPr marL="342900" indent="-342900" algn="just">
              <a:lnSpc>
                <a:spcPct val="150000"/>
              </a:lnSpc>
              <a:buAutoNum type="arabicParenR"/>
            </a:pPr>
            <a:r>
              <a:rPr lang="es-MX" sz="1600" dirty="0">
                <a:solidFill>
                  <a:schemeClr val="bg1">
                    <a:lumMod val="50000"/>
                  </a:schemeClr>
                </a:solidFill>
              </a:rPr>
              <a:t>El lugar o lugares en que habrá de prestarse los servicios. </a:t>
            </a:r>
          </a:p>
          <a:p>
            <a:pPr marL="342900" indent="-342900" algn="just">
              <a:lnSpc>
                <a:spcPct val="150000"/>
              </a:lnSpc>
              <a:buAutoNum type="arabicParenR"/>
            </a:pPr>
            <a:r>
              <a:rPr lang="es-MX" sz="1600" dirty="0">
                <a:solidFill>
                  <a:schemeClr val="bg1">
                    <a:lumMod val="50000"/>
                  </a:schemeClr>
                </a:solidFill>
              </a:rPr>
              <a:t>El horario de trabajo; </a:t>
            </a:r>
          </a:p>
          <a:p>
            <a:pPr marL="342900" indent="-342900" algn="just">
              <a:lnSpc>
                <a:spcPct val="150000"/>
              </a:lnSpc>
              <a:buAutoNum type="arabicParenR"/>
            </a:pPr>
            <a:r>
              <a:rPr lang="es-MX" sz="1600" dirty="0">
                <a:solidFill>
                  <a:schemeClr val="bg1">
                    <a:lumMod val="50000"/>
                  </a:schemeClr>
                </a:solidFill>
              </a:rPr>
              <a:t>El salario que recibirá el trabajador por sus servicios; </a:t>
            </a:r>
          </a:p>
          <a:p>
            <a:pPr marL="342900" indent="-342900" algn="just">
              <a:lnSpc>
                <a:spcPct val="150000"/>
              </a:lnSpc>
              <a:buAutoNum type="arabicParenR"/>
            </a:pPr>
            <a:r>
              <a:rPr lang="es-MX" sz="1600" dirty="0">
                <a:solidFill>
                  <a:schemeClr val="bg1">
                    <a:lumMod val="50000"/>
                  </a:schemeClr>
                </a:solidFill>
              </a:rPr>
              <a:t>Forma, período y lugar de pago; </a:t>
            </a:r>
          </a:p>
          <a:p>
            <a:pPr marL="342900" indent="-342900" algn="just">
              <a:lnSpc>
                <a:spcPct val="150000"/>
              </a:lnSpc>
              <a:buAutoNum type="arabicParenR"/>
            </a:pPr>
            <a:r>
              <a:rPr lang="es-MX" sz="1600" dirty="0">
                <a:solidFill>
                  <a:schemeClr val="bg1">
                    <a:lumMod val="50000"/>
                  </a:schemeClr>
                </a:solidFill>
              </a:rPr>
              <a:t>La cantidad y estado de las herramientas y materiales proporcionados por el patrono; </a:t>
            </a:r>
          </a:p>
          <a:p>
            <a:pPr marL="342900" indent="-342900" algn="just">
              <a:lnSpc>
                <a:spcPct val="150000"/>
              </a:lnSpc>
              <a:buAutoNum type="arabicParenR"/>
            </a:pPr>
            <a:r>
              <a:rPr lang="es-MX" sz="1600" dirty="0">
                <a:solidFill>
                  <a:schemeClr val="bg1">
                    <a:lumMod val="50000"/>
                  </a:schemeClr>
                </a:solidFill>
              </a:rPr>
              <a:t>Personas que dependan económicamente del trabajador;</a:t>
            </a:r>
          </a:p>
          <a:p>
            <a:pPr marL="342900" indent="-342900" algn="just">
              <a:lnSpc>
                <a:spcPct val="150000"/>
              </a:lnSpc>
              <a:buAutoNum type="arabicParenR"/>
            </a:pPr>
            <a:r>
              <a:rPr lang="es-MX" sz="1600" dirty="0">
                <a:solidFill>
                  <a:schemeClr val="bg1">
                    <a:lumMod val="50000"/>
                  </a:schemeClr>
                </a:solidFill>
              </a:rPr>
              <a:t> Las demás estipulaciones en que convengan las partes; </a:t>
            </a:r>
          </a:p>
          <a:p>
            <a:pPr marL="342900" indent="-342900" algn="just">
              <a:lnSpc>
                <a:spcPct val="150000"/>
              </a:lnSpc>
              <a:buAutoNum type="arabicParenR"/>
            </a:pPr>
            <a:r>
              <a:rPr lang="es-MX" sz="1600" dirty="0">
                <a:solidFill>
                  <a:schemeClr val="bg1">
                    <a:lumMod val="50000"/>
                  </a:schemeClr>
                </a:solidFill>
              </a:rPr>
              <a:t>Lugar y fecha de la celebración del contrato; y </a:t>
            </a:r>
          </a:p>
          <a:p>
            <a:pPr marL="342900" indent="-342900" algn="just">
              <a:lnSpc>
                <a:spcPct val="150000"/>
              </a:lnSpc>
              <a:buAutoNum type="arabicParenR"/>
            </a:pPr>
            <a:r>
              <a:rPr lang="es-MX" sz="1600" dirty="0">
                <a:solidFill>
                  <a:schemeClr val="bg1">
                    <a:lumMod val="50000"/>
                  </a:schemeClr>
                </a:solidFill>
              </a:rPr>
              <a:t>Firma de los contratantes.</a:t>
            </a:r>
          </a:p>
        </p:txBody>
      </p:sp>
    </p:spTree>
    <p:extLst>
      <p:ext uri="{BB962C8B-B14F-4D97-AF65-F5344CB8AC3E}">
        <p14:creationId xmlns:p14="http://schemas.microsoft.com/office/powerpoint/2010/main" val="362179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7" name="CuadroTexto 6">
            <a:extLst>
              <a:ext uri="{FF2B5EF4-FFF2-40B4-BE49-F238E27FC236}">
                <a16:creationId xmlns:a16="http://schemas.microsoft.com/office/drawing/2014/main" id="{7591B0D1-7BD3-4BFD-9619-5252F22CB2CD}"/>
              </a:ext>
            </a:extLst>
          </p:cNvPr>
          <p:cNvSpPr txBox="1"/>
          <p:nvPr/>
        </p:nvSpPr>
        <p:spPr>
          <a:xfrm>
            <a:off x="618837" y="1997839"/>
            <a:ext cx="8913091" cy="3371116"/>
          </a:xfrm>
          <a:prstGeom prst="rect">
            <a:avLst/>
          </a:prstGeom>
          <a:noFill/>
        </p:spPr>
        <p:txBody>
          <a:bodyPr wrap="square">
            <a:spAutoFit/>
          </a:bodyPr>
          <a:lstStyle/>
          <a:p>
            <a:pPr algn="just">
              <a:lnSpc>
                <a:spcPct val="150000"/>
              </a:lnSpc>
            </a:pPr>
            <a:r>
              <a:rPr lang="es-MX" sz="1600" dirty="0">
                <a:solidFill>
                  <a:schemeClr val="bg1">
                    <a:lumMod val="50000"/>
                  </a:schemeClr>
                </a:solidFill>
              </a:rPr>
              <a:t>Art. 25.- Los contratos relativos a labores que por su naturaleza sean permanentes en la empresa, se consideran celebrados por tiempo indefinido, aunque en ellos señale plazo para su terminación. </a:t>
            </a:r>
          </a:p>
          <a:p>
            <a:pPr algn="just">
              <a:lnSpc>
                <a:spcPct val="150000"/>
              </a:lnSpc>
            </a:pPr>
            <a:r>
              <a:rPr lang="es-MX" sz="1600" dirty="0">
                <a:solidFill>
                  <a:schemeClr val="bg1">
                    <a:lumMod val="50000"/>
                  </a:schemeClr>
                </a:solidFill>
              </a:rPr>
              <a:t>La estipulación de plazo sólo tendrá validez en los casos siguientes: </a:t>
            </a:r>
          </a:p>
          <a:p>
            <a:pPr indent="-342900" algn="just">
              <a:lnSpc>
                <a:spcPct val="150000"/>
              </a:lnSpc>
              <a:buAutoNum type="alphaLcParenR"/>
            </a:pPr>
            <a:r>
              <a:rPr lang="es-MX" sz="1600" dirty="0">
                <a:solidFill>
                  <a:schemeClr val="bg1">
                    <a:lumMod val="50000"/>
                  </a:schemeClr>
                </a:solidFill>
              </a:rPr>
              <a:t>Cuando por las circunstancias objetivas que motivaron el contrato, las labores a realizarse puedan ser calificadas de transitorias, temporales o eventuales; y </a:t>
            </a:r>
          </a:p>
          <a:p>
            <a:pPr algn="just">
              <a:lnSpc>
                <a:spcPct val="150000"/>
              </a:lnSpc>
            </a:pPr>
            <a:r>
              <a:rPr lang="es-MX" sz="1600" dirty="0">
                <a:solidFill>
                  <a:schemeClr val="bg1">
                    <a:lumMod val="50000"/>
                  </a:schemeClr>
                </a:solidFill>
              </a:rPr>
              <a:t>b) Siempre que para contratar se hayan tomado en cuenta circunstancias o acontecimientos que traigan como consecuencia la terminación total o parcial de las labores, de manera integral o sucesivas.</a:t>
            </a:r>
          </a:p>
        </p:txBody>
      </p:sp>
    </p:spTree>
    <p:extLst>
      <p:ext uri="{BB962C8B-B14F-4D97-AF65-F5344CB8AC3E}">
        <p14:creationId xmlns:p14="http://schemas.microsoft.com/office/powerpoint/2010/main" val="97855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C2BCBB86-0A16-4A1B-9B07-06957F674E7A}"/>
              </a:ext>
            </a:extLst>
          </p:cNvPr>
          <p:cNvSpPr txBox="1"/>
          <p:nvPr/>
        </p:nvSpPr>
        <p:spPr>
          <a:xfrm>
            <a:off x="831865" y="2019741"/>
            <a:ext cx="8608291" cy="3740448"/>
          </a:xfrm>
          <a:prstGeom prst="rect">
            <a:avLst/>
          </a:prstGeom>
          <a:noFill/>
        </p:spPr>
        <p:txBody>
          <a:bodyPr wrap="square">
            <a:spAutoFit/>
          </a:bodyPr>
          <a:lstStyle/>
          <a:p>
            <a:pPr algn="just">
              <a:lnSpc>
                <a:spcPct val="150000"/>
              </a:lnSpc>
            </a:pPr>
            <a:r>
              <a:rPr lang="es-MX" sz="1600" dirty="0">
                <a:solidFill>
                  <a:schemeClr val="bg1">
                    <a:lumMod val="50000"/>
                  </a:schemeClr>
                </a:solidFill>
              </a:rPr>
              <a:t>Art. 28.-En los contratos individuales de trabajo podrá estipularse que los primeros treinta días serán de prueba. Dentro de este término, cualquiera de las partes podrá dar por terminado el contrato sin expresión de causa.</a:t>
            </a:r>
          </a:p>
          <a:p>
            <a:pPr algn="just">
              <a:lnSpc>
                <a:spcPct val="150000"/>
              </a:lnSpc>
            </a:pPr>
            <a:r>
              <a:rPr lang="es-MX" sz="1600" dirty="0">
                <a:solidFill>
                  <a:schemeClr val="bg1">
                    <a:lumMod val="50000"/>
                  </a:schemeClr>
                </a:solidFill>
              </a:rPr>
              <a:t>Vencidos los treinta días a que se refiere el inciso anterior sin que ninguna de las partes haya manifestado su voluntad de dar por terminado el contrato, éste continuará por tiempo indefinido, salvo que las partes hayan fijado plazo para su terminación, en los casos que la ley lo permita.</a:t>
            </a:r>
          </a:p>
          <a:p>
            <a:pPr algn="just">
              <a:lnSpc>
                <a:spcPct val="150000"/>
              </a:lnSpc>
            </a:pPr>
            <a:r>
              <a:rPr lang="es-MX" sz="1600" dirty="0">
                <a:solidFill>
                  <a:schemeClr val="bg1">
                    <a:lumMod val="50000"/>
                  </a:schemeClr>
                </a:solidFill>
              </a:rPr>
              <a:t>Si antes de transcurrido un año se celebra un nuevo contrato entre las mismas partes contratantes y para la misma clase de labor, no podrá estipularse período de prueba en el nuevo contrato. </a:t>
            </a:r>
          </a:p>
        </p:txBody>
      </p:sp>
    </p:spTree>
    <p:extLst>
      <p:ext uri="{BB962C8B-B14F-4D97-AF65-F5344CB8AC3E}">
        <p14:creationId xmlns:p14="http://schemas.microsoft.com/office/powerpoint/2010/main" val="45038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600A0-187C-4D01-9302-041FA7D65F34}"/>
              </a:ext>
            </a:extLst>
          </p:cNvPr>
          <p:cNvSpPr>
            <a:spLocks noGrp="1"/>
          </p:cNvSpPr>
          <p:nvPr>
            <p:ph type="title"/>
          </p:nvPr>
        </p:nvSpPr>
        <p:spPr>
          <a:xfrm>
            <a:off x="677334" y="609600"/>
            <a:ext cx="8596668" cy="741528"/>
          </a:xfrm>
        </p:spPr>
        <p:txBody>
          <a:bodyPr/>
          <a:lstStyle/>
          <a:p>
            <a:pPr algn="ctr"/>
            <a:r>
              <a:rPr lang="es-MX" dirty="0"/>
              <a:t>O</a:t>
            </a:r>
            <a:r>
              <a:rPr lang="es-MX" sz="3600" dirty="0"/>
              <a:t>bligaciones patronales en El Salvador</a:t>
            </a:r>
            <a:endParaRPr lang="es-SV" dirty="0"/>
          </a:p>
        </p:txBody>
      </p:sp>
      <p:sp>
        <p:nvSpPr>
          <p:cNvPr id="3" name="Marcador de contenido 2">
            <a:extLst>
              <a:ext uri="{FF2B5EF4-FFF2-40B4-BE49-F238E27FC236}">
                <a16:creationId xmlns:a16="http://schemas.microsoft.com/office/drawing/2014/main" id="{4537D8A7-6CA5-4E79-B00C-A1024760113D}"/>
              </a:ext>
            </a:extLst>
          </p:cNvPr>
          <p:cNvSpPr>
            <a:spLocks noGrp="1"/>
          </p:cNvSpPr>
          <p:nvPr>
            <p:ph idx="1"/>
          </p:nvPr>
        </p:nvSpPr>
        <p:spPr>
          <a:xfrm>
            <a:off x="435260" y="1556097"/>
            <a:ext cx="9080815" cy="3880773"/>
          </a:xfrm>
        </p:spPr>
        <p:txBody>
          <a:bodyPr>
            <a:normAutofit/>
          </a:bodyPr>
          <a:lstStyle/>
          <a:p>
            <a:pPr algn="just">
              <a:buFont typeface="+mj-lt"/>
              <a:buAutoNum type="arabicPeriod"/>
            </a:pPr>
            <a:r>
              <a:rPr lang="es-MX" sz="1600" dirty="0">
                <a:solidFill>
                  <a:schemeClr val="bg1">
                    <a:lumMod val="50000"/>
                  </a:schemeClr>
                </a:solidFill>
              </a:rPr>
              <a:t>Todo patrono privado que ocupe de modo permanente 10 o más trabajadores y las instituciones oficiales autónomas o </a:t>
            </a:r>
            <a:r>
              <a:rPr lang="es-MX" sz="1600" dirty="0" err="1">
                <a:solidFill>
                  <a:schemeClr val="bg1">
                    <a:lumMod val="50000"/>
                  </a:schemeClr>
                </a:solidFill>
              </a:rPr>
              <a:t>semi</a:t>
            </a:r>
            <a:r>
              <a:rPr lang="es-MX" sz="1600" dirty="0">
                <a:solidFill>
                  <a:schemeClr val="bg1">
                    <a:lumMod val="50000"/>
                  </a:schemeClr>
                </a:solidFill>
              </a:rPr>
              <a:t>-autónomas, tienen la obligación de elaborar un reglamento interno de trabajo, que deberán someter a la aprobación del Director General de Trabajo, sin cuyo requisito no se considerará legítimo. Toda modificación del reglamento deberá hacerse en la misma forma.</a:t>
            </a:r>
          </a:p>
          <a:p>
            <a:pPr algn="just">
              <a:buFont typeface="+mj-lt"/>
              <a:buAutoNum type="arabicPeriod"/>
            </a:pPr>
            <a:r>
              <a:rPr lang="es-MX" sz="1600" dirty="0">
                <a:solidFill>
                  <a:schemeClr val="bg1">
                    <a:lumMod val="50000"/>
                  </a:schemeClr>
                </a:solidFill>
              </a:rPr>
              <a:t>Todo patrono está obligado a llevar planillas o recibos de pago en que consten, según el caso, los salarios ordinarios y extraordinarios devengados por cada trabajador; las horas ordinarias y extraordinarias laboradas en jornadas diurnas o nocturnas; y los días hábiles, de asueto y de descanso en que laboren. También constarán los salarios que en forma de comisión se hayan devengado y toda clase de cantidades pagadas.</a:t>
            </a:r>
          </a:p>
          <a:p>
            <a:pPr algn="just">
              <a:buFont typeface="+mj-lt"/>
              <a:buAutoNum type="arabicPeriod"/>
            </a:pPr>
            <a:r>
              <a:rPr lang="es-MX" sz="1600" dirty="0">
                <a:solidFill>
                  <a:schemeClr val="bg1">
                    <a:lumMod val="50000"/>
                  </a:schemeClr>
                </a:solidFill>
              </a:rPr>
              <a:t>Dichos documentos deberán ser firmados por el trabajador y si éste no supiere o no 	pudiere, deberá estampar la huella digital del pulgar de la mano derecha o a falta de 	éste la de cualquier dedo.</a:t>
            </a:r>
          </a:p>
          <a:p>
            <a:endParaRPr lang="es-SV" dirty="0"/>
          </a:p>
        </p:txBody>
      </p:sp>
      <p:pic>
        <p:nvPicPr>
          <p:cNvPr id="4" name="Imagen 3">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Tree>
    <p:extLst>
      <p:ext uri="{BB962C8B-B14F-4D97-AF65-F5344CB8AC3E}">
        <p14:creationId xmlns:p14="http://schemas.microsoft.com/office/powerpoint/2010/main" val="660956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123B2780-ABF4-4677-BFAA-32428239E56C}"/>
              </a:ext>
            </a:extLst>
          </p:cNvPr>
          <p:cNvSpPr txBox="1"/>
          <p:nvPr/>
        </p:nvSpPr>
        <p:spPr>
          <a:xfrm>
            <a:off x="839537" y="1813963"/>
            <a:ext cx="9047747" cy="3371116"/>
          </a:xfrm>
          <a:prstGeom prst="rect">
            <a:avLst/>
          </a:prstGeom>
          <a:noFill/>
        </p:spPr>
        <p:txBody>
          <a:bodyPr wrap="square">
            <a:spAutoFit/>
          </a:bodyPr>
          <a:lstStyle/>
          <a:p>
            <a:pPr algn="just">
              <a:lnSpc>
                <a:spcPct val="150000"/>
              </a:lnSpc>
            </a:pPr>
            <a:r>
              <a:rPr lang="es-MX" sz="1600" b="1" dirty="0">
                <a:solidFill>
                  <a:schemeClr val="bg1">
                    <a:lumMod val="50000"/>
                  </a:schemeClr>
                </a:solidFill>
              </a:rPr>
              <a:t>I.- Sobre como finalizar un contrato (Con Responsabilidad o Sin Responsabilidad Patronal)</a:t>
            </a:r>
          </a:p>
          <a:p>
            <a:pPr algn="just">
              <a:lnSpc>
                <a:spcPct val="150000"/>
              </a:lnSpc>
            </a:pPr>
            <a:endParaRPr lang="es-MX" sz="1600" dirty="0">
              <a:solidFill>
                <a:schemeClr val="bg1">
                  <a:lumMod val="50000"/>
                </a:schemeClr>
              </a:solidFill>
            </a:endParaRPr>
          </a:p>
          <a:p>
            <a:pPr algn="just">
              <a:lnSpc>
                <a:spcPct val="150000"/>
              </a:lnSpc>
            </a:pPr>
            <a:r>
              <a:rPr lang="es-MX" sz="1600" dirty="0">
                <a:solidFill>
                  <a:schemeClr val="bg1">
                    <a:lumMod val="50000"/>
                  </a:schemeClr>
                </a:solidFill>
              </a:rPr>
              <a:t>Cuando la terminación es normal, es decir, por vencimiento del plazo, entonces debe dejarse constancia y finiquito que al empleado se le cancelo conforme la ley.</a:t>
            </a:r>
          </a:p>
          <a:p>
            <a:pPr algn="just">
              <a:lnSpc>
                <a:spcPct val="150000"/>
              </a:lnSpc>
            </a:pPr>
            <a:endParaRPr lang="es-MX" sz="1600" dirty="0">
              <a:solidFill>
                <a:schemeClr val="bg1">
                  <a:lumMod val="50000"/>
                </a:schemeClr>
              </a:solidFill>
            </a:endParaRPr>
          </a:p>
          <a:p>
            <a:pPr algn="just">
              <a:lnSpc>
                <a:spcPct val="150000"/>
              </a:lnSpc>
            </a:pPr>
            <a:r>
              <a:rPr lang="es-MX" sz="1600" dirty="0">
                <a:solidFill>
                  <a:schemeClr val="bg1">
                    <a:lumMod val="50000"/>
                  </a:schemeClr>
                </a:solidFill>
              </a:rPr>
              <a:t>Cuando la terminación es anticipada a la fecha de vencimiento, por ley, debe seguirse el debido proceso a favor del derecho defensa del empleado, lo que significa que se le debe garantizar su derecho de audiencia, como así mismo, deben dejarse documentados en debida forma y con la redacción apropiada, los llamados de atención y las amonestaciones.</a:t>
            </a:r>
          </a:p>
        </p:txBody>
      </p:sp>
    </p:spTree>
    <p:extLst>
      <p:ext uri="{BB962C8B-B14F-4D97-AF65-F5344CB8AC3E}">
        <p14:creationId xmlns:p14="http://schemas.microsoft.com/office/powerpoint/2010/main" val="36803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6E90CEAD-DCDB-473A-8BB9-1B0093E63A9D}"/>
              </a:ext>
            </a:extLst>
          </p:cNvPr>
          <p:cNvSpPr txBox="1"/>
          <p:nvPr/>
        </p:nvSpPr>
        <p:spPr>
          <a:xfrm>
            <a:off x="604116" y="1964858"/>
            <a:ext cx="9063790" cy="4479111"/>
          </a:xfrm>
          <a:prstGeom prst="rect">
            <a:avLst/>
          </a:prstGeom>
          <a:noFill/>
        </p:spPr>
        <p:txBody>
          <a:bodyPr wrap="square">
            <a:spAutoFit/>
          </a:bodyPr>
          <a:lstStyle/>
          <a:p>
            <a:pPr algn="just">
              <a:lnSpc>
                <a:spcPct val="150000"/>
              </a:lnSpc>
            </a:pPr>
            <a:r>
              <a:rPr lang="es-MX" sz="1600" dirty="0">
                <a:solidFill>
                  <a:schemeClr val="bg1">
                    <a:lumMod val="50000"/>
                  </a:schemeClr>
                </a:solidFill>
              </a:rPr>
              <a:t>El art. 50, del Código de Trabajo establece las causales de terminación del Contrato sin responsabilidad del Patrono, las cuales detallaremos a continuación:</a:t>
            </a:r>
          </a:p>
          <a:p>
            <a:pPr marL="342900" indent="-342900" algn="just">
              <a:lnSpc>
                <a:spcPct val="150000"/>
              </a:lnSpc>
              <a:buFont typeface="+mj-lt"/>
              <a:buAutoNum type="arabicPeriod"/>
            </a:pPr>
            <a:r>
              <a:rPr lang="es-MX" sz="1600" dirty="0">
                <a:solidFill>
                  <a:schemeClr val="bg1">
                    <a:lumMod val="50000"/>
                  </a:schemeClr>
                </a:solidFill>
              </a:rPr>
              <a:t>Por haber engañado el trabajador al patrono al celebrar el contrato, presentándole recomendaciones o certificados falsos sobre su aptitud. Esta causa dejará de tener efectos después de treinta días de prestar sus servicios el trabajador; </a:t>
            </a:r>
          </a:p>
          <a:p>
            <a:pPr marL="342900" indent="-342900" algn="just">
              <a:lnSpc>
                <a:spcPct val="150000"/>
              </a:lnSpc>
              <a:buFont typeface="+mj-lt"/>
              <a:buAutoNum type="arabicPeriod"/>
            </a:pPr>
            <a:r>
              <a:rPr lang="es-MX" sz="1600" dirty="0">
                <a:solidFill>
                  <a:schemeClr val="bg1">
                    <a:lumMod val="50000"/>
                  </a:schemeClr>
                </a:solidFill>
              </a:rPr>
              <a:t>Por negligencia reiterada del trabajador;</a:t>
            </a:r>
          </a:p>
          <a:p>
            <a:pPr marL="342900" indent="-342900" algn="just">
              <a:lnSpc>
                <a:spcPct val="150000"/>
              </a:lnSpc>
              <a:buFont typeface="+mj-lt"/>
              <a:buAutoNum type="arabicPeriod"/>
            </a:pPr>
            <a:r>
              <a:rPr lang="es-MX" sz="1600" dirty="0">
                <a:solidFill>
                  <a:schemeClr val="bg1">
                    <a:lumMod val="50000"/>
                  </a:schemeClr>
                </a:solidFill>
              </a:rPr>
              <a:t>Por la pérdida de la confianza del patrono en el trabajador, cuando éste desempeña un cargo de dirección, vigilancia, fiscalización u otro de igual importancia y responsabilidad. (El Juez respectivo apreciará prudencialmente los hechos que el patrono estableciere para justificar la pérdida de la confianza. )</a:t>
            </a:r>
          </a:p>
          <a:p>
            <a:pPr marL="342900" indent="-342900" algn="just">
              <a:lnSpc>
                <a:spcPct val="150000"/>
              </a:lnSpc>
              <a:buFont typeface="+mj-lt"/>
              <a:buAutoNum type="arabicPeriod"/>
            </a:pPr>
            <a:endParaRPr lang="es-MX" sz="1600" dirty="0">
              <a:solidFill>
                <a:schemeClr val="bg1">
                  <a:lumMod val="50000"/>
                </a:schemeClr>
              </a:solidFill>
            </a:endParaRPr>
          </a:p>
          <a:p>
            <a:pPr algn="just">
              <a:lnSpc>
                <a:spcPct val="150000"/>
              </a:lnSpc>
            </a:pPr>
            <a:endParaRPr lang="es-MX" sz="1600" dirty="0">
              <a:solidFill>
                <a:schemeClr val="bg1">
                  <a:lumMod val="50000"/>
                </a:schemeClr>
              </a:solidFill>
            </a:endParaRPr>
          </a:p>
        </p:txBody>
      </p:sp>
    </p:spTree>
    <p:extLst>
      <p:ext uri="{BB962C8B-B14F-4D97-AF65-F5344CB8AC3E}">
        <p14:creationId xmlns:p14="http://schemas.microsoft.com/office/powerpoint/2010/main" val="145214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8D545211-4BA7-4EAC-85D3-1EBA28BD6D6E}"/>
              </a:ext>
            </a:extLst>
          </p:cNvPr>
          <p:cNvSpPr txBox="1"/>
          <p:nvPr/>
        </p:nvSpPr>
        <p:spPr>
          <a:xfrm>
            <a:off x="812799" y="1883957"/>
            <a:ext cx="8206679" cy="2339102"/>
          </a:xfrm>
          <a:prstGeom prst="rect">
            <a:avLst/>
          </a:prstGeom>
          <a:noFill/>
        </p:spPr>
        <p:txBody>
          <a:bodyPr wrap="square">
            <a:spAutoFit/>
          </a:bodyPr>
          <a:lstStyle/>
          <a:p>
            <a:pPr algn="just"/>
            <a:r>
              <a:rPr lang="es-MX" sz="2000" dirty="0"/>
              <a:t> </a:t>
            </a:r>
          </a:p>
          <a:p>
            <a:pPr marL="342900" indent="-342900" algn="just">
              <a:buFont typeface="+mj-lt"/>
              <a:buAutoNum type="arabicPeriod" startAt="4"/>
            </a:pPr>
            <a:r>
              <a:rPr lang="es-MX" dirty="0">
                <a:solidFill>
                  <a:schemeClr val="bg1">
                    <a:lumMod val="50000"/>
                  </a:schemeClr>
                </a:solidFill>
              </a:rPr>
              <a:t>Por revelar el trabajador secreto de la empresa o aprovecharse de ellos; o por divulgar asuntos administrativos de la misma que puedan causar perjuicios al patrono;</a:t>
            </a:r>
          </a:p>
          <a:p>
            <a:pPr marL="342900" indent="-342900" algn="just">
              <a:buFont typeface="+mj-lt"/>
              <a:buAutoNum type="arabicPeriod" startAt="4"/>
            </a:pPr>
            <a:endParaRPr lang="es-MX" dirty="0">
              <a:solidFill>
                <a:schemeClr val="bg1">
                  <a:lumMod val="50000"/>
                </a:schemeClr>
              </a:solidFill>
            </a:endParaRPr>
          </a:p>
          <a:p>
            <a:pPr marL="342900" indent="-342900" algn="just">
              <a:buFont typeface="+mj-lt"/>
              <a:buAutoNum type="arabicPeriod" startAt="4"/>
            </a:pPr>
            <a:r>
              <a:rPr lang="es-MX" dirty="0">
                <a:solidFill>
                  <a:schemeClr val="bg1">
                    <a:lumMod val="50000"/>
                  </a:schemeClr>
                </a:solidFill>
              </a:rPr>
              <a:t>Por actos graves de inmoralidad cometidos por el trabajador dentro de la empresa o establecimiento; o fuera de éstos, cuando se encontrare en el desempeño de sus labores;</a:t>
            </a:r>
          </a:p>
        </p:txBody>
      </p:sp>
    </p:spTree>
    <p:extLst>
      <p:ext uri="{BB962C8B-B14F-4D97-AF65-F5344CB8AC3E}">
        <p14:creationId xmlns:p14="http://schemas.microsoft.com/office/powerpoint/2010/main" val="91268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08696C3D-8750-46AA-8003-F27A70321469}"/>
              </a:ext>
            </a:extLst>
          </p:cNvPr>
          <p:cNvSpPr txBox="1"/>
          <p:nvPr/>
        </p:nvSpPr>
        <p:spPr>
          <a:xfrm>
            <a:off x="600364" y="1725035"/>
            <a:ext cx="8608291" cy="3693319"/>
          </a:xfrm>
          <a:prstGeom prst="rect">
            <a:avLst/>
          </a:prstGeom>
          <a:noFill/>
        </p:spPr>
        <p:txBody>
          <a:bodyPr wrap="square">
            <a:spAutoFit/>
          </a:bodyPr>
          <a:lstStyle/>
          <a:p>
            <a:pPr marL="342900" indent="-342900" algn="just">
              <a:buFont typeface="+mj-lt"/>
              <a:buAutoNum type="arabicPeriod" startAt="7"/>
            </a:pPr>
            <a:r>
              <a:rPr lang="es-MX" dirty="0">
                <a:solidFill>
                  <a:schemeClr val="bg1">
                    <a:lumMod val="50000"/>
                  </a:schemeClr>
                </a:solidFill>
              </a:rPr>
              <a:t>Por cometer el trabajador, en cualquier circunstancia, actos de irrespeto en contra del patrono o de algún jefe de la empresa o establecimiento, especialmente en el lugar de trabajo o fuera de él, durante el desempeño de las labores. Todo sin que hubiere precedido provocación inmediata de parte del jefe o patrono; </a:t>
            </a:r>
          </a:p>
          <a:p>
            <a:pPr marL="342900" indent="-342900" algn="just">
              <a:buFont typeface="+mj-lt"/>
              <a:buAutoNum type="arabicPeriod" startAt="7"/>
            </a:pPr>
            <a:endParaRPr lang="es-MX" dirty="0">
              <a:solidFill>
                <a:schemeClr val="bg1">
                  <a:lumMod val="50000"/>
                </a:schemeClr>
              </a:solidFill>
            </a:endParaRPr>
          </a:p>
          <a:p>
            <a:pPr marL="342900" indent="-342900" algn="just">
              <a:buFont typeface="+mj-lt"/>
              <a:buAutoNum type="arabicPeriod" startAt="7"/>
            </a:pPr>
            <a:r>
              <a:rPr lang="es-MX" dirty="0">
                <a:solidFill>
                  <a:schemeClr val="bg1">
                    <a:lumMod val="50000"/>
                  </a:schemeClr>
                </a:solidFill>
              </a:rPr>
              <a:t>Por cometer el trabajador actos graves de irrespeto en contra del cónyuge, ascendiente,  descendiente o hermanos del patrono, cuando el trabajador conociere el vínculo familiar y siempre que no haya precedido provocación inmediata de parte de dichas personas; </a:t>
            </a:r>
          </a:p>
          <a:p>
            <a:pPr marL="342900" indent="-342900" algn="just">
              <a:buFont typeface="+mj-lt"/>
              <a:buAutoNum type="arabicPeriod" startAt="7"/>
            </a:pPr>
            <a:endParaRPr lang="es-MX" dirty="0">
              <a:solidFill>
                <a:schemeClr val="bg1">
                  <a:lumMod val="50000"/>
                </a:schemeClr>
              </a:solidFill>
            </a:endParaRPr>
          </a:p>
          <a:p>
            <a:pPr marL="342900" indent="-342900" algn="just">
              <a:buFont typeface="+mj-lt"/>
              <a:buAutoNum type="arabicPeriod" startAt="7"/>
            </a:pPr>
            <a:r>
              <a:rPr lang="es-MX" dirty="0">
                <a:solidFill>
                  <a:schemeClr val="bg1">
                    <a:lumMod val="50000"/>
                  </a:schemeClr>
                </a:solidFill>
              </a:rPr>
              <a:t>Por cometer el trabajador actos que perturben gravemente el orden en la empresa o establecimiento, alterando el normal desarrollo de las labores;</a:t>
            </a:r>
          </a:p>
        </p:txBody>
      </p:sp>
    </p:spTree>
    <p:extLst>
      <p:ext uri="{BB962C8B-B14F-4D97-AF65-F5344CB8AC3E}">
        <p14:creationId xmlns:p14="http://schemas.microsoft.com/office/powerpoint/2010/main" val="310018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4911BD46-1EB0-4EEE-8D6C-9D5FCAF92C75}"/>
              </a:ext>
            </a:extLst>
          </p:cNvPr>
          <p:cNvSpPr txBox="1"/>
          <p:nvPr/>
        </p:nvSpPr>
        <p:spPr>
          <a:xfrm>
            <a:off x="748146" y="2019741"/>
            <a:ext cx="8537195" cy="3693319"/>
          </a:xfrm>
          <a:prstGeom prst="rect">
            <a:avLst/>
          </a:prstGeom>
          <a:noFill/>
        </p:spPr>
        <p:txBody>
          <a:bodyPr wrap="square">
            <a:spAutoFit/>
          </a:bodyPr>
          <a:lstStyle/>
          <a:p>
            <a:pPr marL="342900" indent="-342900" algn="just">
              <a:buFont typeface="+mj-lt"/>
              <a:buAutoNum type="arabicPeriod" startAt="10"/>
            </a:pPr>
            <a:r>
              <a:rPr lang="es-MX" dirty="0">
                <a:solidFill>
                  <a:schemeClr val="bg1">
                    <a:lumMod val="50000"/>
                  </a:schemeClr>
                </a:solidFill>
              </a:rPr>
              <a:t>Por ocasionar el trabajador, maliciosamente o por negligencia grave, perjuicios materiales en los edificios, maquinarias, materias primas, obras, instalaciones o demás objetos relacionados con el trabajo; o por lesionar con dolo o negligencia grave, cualquier otra propiedad o los intereses económicos del patrono; </a:t>
            </a:r>
          </a:p>
          <a:p>
            <a:pPr marL="342900" indent="-342900" algn="just">
              <a:buFont typeface="+mj-lt"/>
              <a:buAutoNum type="arabicPeriod" startAt="10"/>
            </a:pPr>
            <a:endParaRPr lang="es-MX" dirty="0">
              <a:solidFill>
                <a:schemeClr val="bg1">
                  <a:lumMod val="50000"/>
                </a:schemeClr>
              </a:solidFill>
            </a:endParaRPr>
          </a:p>
          <a:p>
            <a:pPr marL="342900" indent="-342900" algn="just">
              <a:buFont typeface="+mj-lt"/>
              <a:buAutoNum type="arabicPeriod" startAt="10"/>
            </a:pPr>
            <a:r>
              <a:rPr lang="es-MX" dirty="0">
                <a:solidFill>
                  <a:schemeClr val="bg1">
                    <a:lumMod val="50000"/>
                  </a:schemeClr>
                </a:solidFill>
              </a:rPr>
              <a:t>Por poner el trabajador en grave peligro, por malicia o negligencia grave, la seguridad de las personas mencionadas en las causales 6 y 7 de este artículo, o la de sus compañeros de trabajo; </a:t>
            </a:r>
          </a:p>
          <a:p>
            <a:pPr marL="342900" indent="-342900" algn="just">
              <a:buFont typeface="+mj-lt"/>
              <a:buAutoNum type="arabicPeriod" startAt="10"/>
            </a:pPr>
            <a:endParaRPr lang="es-MX" dirty="0">
              <a:solidFill>
                <a:schemeClr val="bg1">
                  <a:lumMod val="50000"/>
                </a:schemeClr>
              </a:solidFill>
            </a:endParaRPr>
          </a:p>
          <a:p>
            <a:pPr marL="342900" indent="-342900" algn="just">
              <a:buFont typeface="+mj-lt"/>
              <a:buAutoNum type="arabicPeriod" startAt="10"/>
            </a:pPr>
            <a:r>
              <a:rPr lang="es-MX" dirty="0">
                <a:solidFill>
                  <a:schemeClr val="bg1">
                    <a:lumMod val="50000"/>
                  </a:schemeClr>
                </a:solidFill>
              </a:rPr>
              <a:t>Por poner el trabajador en grave peligro, por malicia o negligencia grave, la seguridad de los edificios, maquinarias, materias primas, obras, instalaciones y demás objetos relacionados con el trabajo; </a:t>
            </a:r>
          </a:p>
        </p:txBody>
      </p:sp>
    </p:spTree>
    <p:extLst>
      <p:ext uri="{BB962C8B-B14F-4D97-AF65-F5344CB8AC3E}">
        <p14:creationId xmlns:p14="http://schemas.microsoft.com/office/powerpoint/2010/main" val="312936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219F913B-3CD2-4C4E-A48E-4DD88A136D8F}"/>
              </a:ext>
            </a:extLst>
          </p:cNvPr>
          <p:cNvSpPr txBox="1"/>
          <p:nvPr/>
        </p:nvSpPr>
        <p:spPr>
          <a:xfrm>
            <a:off x="1158413" y="2269031"/>
            <a:ext cx="7861066" cy="2862322"/>
          </a:xfrm>
          <a:prstGeom prst="rect">
            <a:avLst/>
          </a:prstGeom>
          <a:noFill/>
        </p:spPr>
        <p:txBody>
          <a:bodyPr wrap="square">
            <a:spAutoFit/>
          </a:bodyPr>
          <a:lstStyle/>
          <a:p>
            <a:pPr marL="342900" indent="-342900" algn="just">
              <a:buFont typeface="+mj-lt"/>
              <a:buAutoNum type="arabicPeriod" startAt="13"/>
            </a:pPr>
            <a:r>
              <a:rPr lang="es-MX" dirty="0">
                <a:solidFill>
                  <a:schemeClr val="bg1">
                    <a:lumMod val="50000"/>
                  </a:schemeClr>
                </a:solidFill>
              </a:rPr>
              <a:t>Por faltar el trabajador a sus labores sin el permiso del patrono o sin causa justificada, durante dos días laborales completos y consecutivos; o durante tres días laborales no consecutivos en un mismo mes calendario entendiéndose por tales, en este último caso, no sólo los días completos sino aún los medios días; </a:t>
            </a:r>
          </a:p>
          <a:p>
            <a:pPr marL="342900" indent="-342900" algn="just">
              <a:buFont typeface="+mj-lt"/>
              <a:buAutoNum type="arabicPeriod" startAt="13"/>
            </a:pPr>
            <a:endParaRPr lang="es-MX" dirty="0">
              <a:solidFill>
                <a:schemeClr val="bg1">
                  <a:lumMod val="50000"/>
                </a:schemeClr>
              </a:solidFill>
            </a:endParaRPr>
          </a:p>
          <a:p>
            <a:pPr marL="342900" indent="-342900" algn="just">
              <a:buFont typeface="+mj-lt"/>
              <a:buAutoNum type="arabicPeriod" startAt="13"/>
            </a:pPr>
            <a:r>
              <a:rPr lang="es-MX" dirty="0">
                <a:solidFill>
                  <a:schemeClr val="bg1">
                    <a:lumMod val="50000"/>
                  </a:schemeClr>
                </a:solidFill>
              </a:rPr>
              <a:t>Por no presentarse el trabajador, sin causa justa, a desempeñar sus labores en la fecha convenida para iniciarlas; o por no presentarse a reanudarlas, sin justa causa dentro de los tres días a que se refiere el Art. 45; </a:t>
            </a:r>
          </a:p>
        </p:txBody>
      </p:sp>
    </p:spTree>
    <p:extLst>
      <p:ext uri="{BB962C8B-B14F-4D97-AF65-F5344CB8AC3E}">
        <p14:creationId xmlns:p14="http://schemas.microsoft.com/office/powerpoint/2010/main" val="201495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2CCEDDC2-DFA4-4883-A838-C40FF5AC2E12}"/>
              </a:ext>
            </a:extLst>
          </p:cNvPr>
          <p:cNvSpPr txBox="1"/>
          <p:nvPr/>
        </p:nvSpPr>
        <p:spPr>
          <a:xfrm>
            <a:off x="421957" y="1693891"/>
            <a:ext cx="9202334" cy="4247317"/>
          </a:xfrm>
          <a:prstGeom prst="rect">
            <a:avLst/>
          </a:prstGeom>
          <a:noFill/>
        </p:spPr>
        <p:txBody>
          <a:bodyPr wrap="square">
            <a:spAutoFit/>
          </a:bodyPr>
          <a:lstStyle/>
          <a:p>
            <a:pPr marL="342900" indent="-342900" algn="just">
              <a:buFont typeface="+mj-lt"/>
              <a:buAutoNum type="arabicPeriod" startAt="15"/>
            </a:pPr>
            <a:r>
              <a:rPr lang="es-MX" dirty="0">
                <a:solidFill>
                  <a:schemeClr val="bg1">
                    <a:lumMod val="50000"/>
                  </a:schemeClr>
                </a:solidFill>
              </a:rPr>
              <a:t>Cuando no obstante presentarse el trabajador a reanudar sus labores dentro de los tres días siguientes a aquél en que fue puesto en libertad, después de haber cumplido pena de arresto, la falta cometida hubiere sido contra la persona o bienes del patrono o de su cónyuge, ascendientes, descendientes o hermanos, o contra la persona o propiedad de algún jefe de la empresa o establecimiento o de algún compañero de trabajo; algún jefe de la empresa o establecimiento o de algún compañero de trabajo; </a:t>
            </a:r>
          </a:p>
          <a:p>
            <a:pPr marL="342900" indent="-342900" algn="just">
              <a:buFont typeface="+mj-lt"/>
              <a:buAutoNum type="arabicPeriod" startAt="15"/>
            </a:pPr>
            <a:endParaRPr lang="es-MX" dirty="0">
              <a:solidFill>
                <a:schemeClr val="bg1">
                  <a:lumMod val="50000"/>
                </a:schemeClr>
              </a:solidFill>
            </a:endParaRPr>
          </a:p>
          <a:p>
            <a:pPr marL="342900" indent="-342900" algn="just">
              <a:buFont typeface="+mj-lt"/>
              <a:buAutoNum type="arabicPeriod" startAt="15"/>
            </a:pPr>
            <a:r>
              <a:rPr lang="es-MX" dirty="0">
                <a:solidFill>
                  <a:schemeClr val="bg1">
                    <a:lumMod val="50000"/>
                  </a:schemeClr>
                </a:solidFill>
              </a:rPr>
              <a:t>Cuando no obstante presentarse el trabajador a reanudar sus labores dentro de los tres días siguientes a aquél en que fue puesto en libertad, después de haber estado en detención provisional, el delito por el que se le procesa hubiere sido contra la persona del patrono, de su cónyuge, ascendientes, descendientes o hermanos, o en la persona de algún jefe de la empresa o establecimiento o compañero de trabajo; y en todo caso, cuando se trate de delitos contra la propiedad, contra la Hacienda Pública o de falsedad; </a:t>
            </a:r>
          </a:p>
        </p:txBody>
      </p:sp>
    </p:spTree>
    <p:extLst>
      <p:ext uri="{BB962C8B-B14F-4D97-AF65-F5344CB8AC3E}">
        <p14:creationId xmlns:p14="http://schemas.microsoft.com/office/powerpoint/2010/main" val="207428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6F3469B6-30F4-4900-9342-6B0C494E0A94}"/>
              </a:ext>
            </a:extLst>
          </p:cNvPr>
          <p:cNvSpPr txBox="1"/>
          <p:nvPr/>
        </p:nvSpPr>
        <p:spPr>
          <a:xfrm>
            <a:off x="509992" y="1813963"/>
            <a:ext cx="9160481" cy="3970318"/>
          </a:xfrm>
          <a:prstGeom prst="rect">
            <a:avLst/>
          </a:prstGeom>
          <a:noFill/>
        </p:spPr>
        <p:txBody>
          <a:bodyPr wrap="square">
            <a:spAutoFit/>
          </a:bodyPr>
          <a:lstStyle/>
          <a:p>
            <a:pPr marL="342900" indent="-342900" algn="just">
              <a:buFont typeface="+mj-lt"/>
              <a:buAutoNum type="arabicPeriod" startAt="17"/>
            </a:pPr>
            <a:r>
              <a:rPr lang="es-MX" sz="1400" dirty="0">
                <a:solidFill>
                  <a:schemeClr val="bg1">
                    <a:lumMod val="50000"/>
                  </a:schemeClr>
                </a:solidFill>
              </a:rPr>
              <a:t>Por desobedecer el trabajador al patrono o a sus representantes en forma manifiesta, sin motivo justo y siempre que se trate de asuntos relacionados con el desempeño de sus labores;</a:t>
            </a:r>
          </a:p>
          <a:p>
            <a:pPr marL="342900" indent="-342900" algn="just">
              <a:buFont typeface="+mj-lt"/>
              <a:buAutoNum type="arabicPeriod" startAt="17"/>
            </a:pPr>
            <a:endParaRPr lang="es-MX" sz="1400" dirty="0">
              <a:solidFill>
                <a:schemeClr val="bg1">
                  <a:lumMod val="50000"/>
                </a:schemeClr>
              </a:solidFill>
            </a:endParaRPr>
          </a:p>
          <a:p>
            <a:pPr marL="342900" indent="-342900" algn="just">
              <a:buFont typeface="+mj-lt"/>
              <a:buAutoNum type="arabicPeriod" startAt="17"/>
            </a:pPr>
            <a:r>
              <a:rPr lang="es-MX" sz="1400" dirty="0">
                <a:solidFill>
                  <a:schemeClr val="bg1">
                    <a:lumMod val="50000"/>
                  </a:schemeClr>
                </a:solidFill>
              </a:rPr>
              <a:t>Por contravenir el trabajador en forma manifiesta y reiterada las medidas preventivas o los procedimientos para evitar riesgos profesionales;</a:t>
            </a:r>
          </a:p>
          <a:p>
            <a:pPr marL="342900" indent="-342900" algn="just">
              <a:buFont typeface="+mj-lt"/>
              <a:buAutoNum type="arabicPeriod" startAt="17"/>
            </a:pPr>
            <a:endParaRPr lang="es-MX" sz="1400" dirty="0">
              <a:solidFill>
                <a:schemeClr val="bg1">
                  <a:lumMod val="50000"/>
                </a:schemeClr>
              </a:solidFill>
            </a:endParaRPr>
          </a:p>
          <a:p>
            <a:pPr marL="342900" indent="-342900" algn="just">
              <a:buFont typeface="+mj-lt"/>
              <a:buAutoNum type="arabicPeriod" startAt="17"/>
            </a:pPr>
            <a:r>
              <a:rPr lang="es-MX" sz="1400" dirty="0">
                <a:solidFill>
                  <a:schemeClr val="bg1">
                    <a:lumMod val="50000"/>
                  </a:schemeClr>
                </a:solidFill>
              </a:rPr>
              <a:t>Por ingerir el trabajador bebidas embriagantes o hacer uso de narcóticos o drogas enervantes en el lugar del trabajo, o por presentarse a sus labores o desempeñar las mismas en estado de ebriedad o bajo la influencia de un narcótico o droga enervante; </a:t>
            </a:r>
          </a:p>
          <a:p>
            <a:pPr marL="342900" indent="-342900" algn="just">
              <a:buFont typeface="+mj-lt"/>
              <a:buAutoNum type="arabicPeriod" startAt="17"/>
            </a:pPr>
            <a:endParaRPr lang="es-MX" sz="1400" dirty="0">
              <a:solidFill>
                <a:schemeClr val="bg1">
                  <a:lumMod val="50000"/>
                </a:schemeClr>
              </a:solidFill>
            </a:endParaRPr>
          </a:p>
          <a:p>
            <a:pPr marL="342900" indent="-342900" algn="just">
              <a:buFont typeface="+mj-lt"/>
              <a:buAutoNum type="arabicPeriod" startAt="17"/>
            </a:pPr>
            <a:r>
              <a:rPr lang="es-MX" sz="1400" dirty="0">
                <a:solidFill>
                  <a:schemeClr val="bg1">
                    <a:lumMod val="50000"/>
                  </a:schemeClr>
                </a:solidFill>
              </a:rPr>
              <a:t>Por infringir el trabajador algunas de las prohibiciones contenidas en el Art. 32, siempre que por igual motivo se le haya amonestado, dentro de los seis meses anteriores, por medio de la Inspección General de Trabajo; </a:t>
            </a:r>
          </a:p>
          <a:p>
            <a:pPr marL="342900" indent="-342900" algn="just">
              <a:buFont typeface="+mj-lt"/>
              <a:buAutoNum type="arabicPeriod" startAt="17"/>
            </a:pPr>
            <a:endParaRPr lang="es-MX" sz="1400" dirty="0">
              <a:solidFill>
                <a:schemeClr val="bg1">
                  <a:lumMod val="50000"/>
                </a:schemeClr>
              </a:solidFill>
            </a:endParaRPr>
          </a:p>
          <a:p>
            <a:pPr marL="342900" indent="-342900" algn="just">
              <a:buFont typeface="+mj-lt"/>
              <a:buAutoNum type="arabicPeriod" startAt="17"/>
            </a:pPr>
            <a:r>
              <a:rPr lang="es-MX" sz="1400" dirty="0">
                <a:solidFill>
                  <a:schemeClr val="bg1">
                    <a:lumMod val="50000"/>
                  </a:schemeClr>
                </a:solidFill>
              </a:rPr>
              <a:t>Por incumplir o violar el trabajador, gravemente, cualquiera de las obligaciones o prohibiciones emanadas de alguna de las fuentes a que se refiere el Art. 24.(Legislación laboral)</a:t>
            </a:r>
          </a:p>
          <a:p>
            <a:pPr marL="342900" indent="-342900" algn="just">
              <a:buFont typeface="+mj-lt"/>
              <a:buAutoNum type="arabicPeriod" startAt="17"/>
            </a:pPr>
            <a:endParaRPr lang="es-MX" sz="1400" dirty="0">
              <a:solidFill>
                <a:schemeClr val="bg1">
                  <a:lumMod val="50000"/>
                </a:schemeClr>
              </a:solidFill>
            </a:endParaRPr>
          </a:p>
          <a:p>
            <a:pPr marL="342900" indent="-342900" algn="just">
              <a:buFont typeface="+mj-lt"/>
              <a:buAutoNum type="arabicPeriod" startAt="17"/>
            </a:pPr>
            <a:endParaRPr lang="es-MX" sz="1400" dirty="0">
              <a:solidFill>
                <a:schemeClr val="bg1">
                  <a:lumMod val="50000"/>
                </a:schemeClr>
              </a:solidFill>
            </a:endParaRPr>
          </a:p>
        </p:txBody>
      </p:sp>
    </p:spTree>
    <p:extLst>
      <p:ext uri="{BB962C8B-B14F-4D97-AF65-F5344CB8AC3E}">
        <p14:creationId xmlns:p14="http://schemas.microsoft.com/office/powerpoint/2010/main" val="357868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17E770B6-3945-47B5-80FA-33FD73D58F76}"/>
              </a:ext>
            </a:extLst>
          </p:cNvPr>
          <p:cNvSpPr txBox="1"/>
          <p:nvPr/>
        </p:nvSpPr>
        <p:spPr>
          <a:xfrm>
            <a:off x="579460" y="1813963"/>
            <a:ext cx="9464842" cy="3785652"/>
          </a:xfrm>
          <a:prstGeom prst="rect">
            <a:avLst/>
          </a:prstGeom>
          <a:noFill/>
        </p:spPr>
        <p:txBody>
          <a:bodyPr wrap="square">
            <a:spAutoFit/>
          </a:bodyPr>
          <a:lstStyle/>
          <a:p>
            <a:pPr algn="just"/>
            <a:r>
              <a:rPr lang="es-MX" sz="1600" b="1" dirty="0">
                <a:solidFill>
                  <a:schemeClr val="bg1">
                    <a:lumMod val="50000"/>
                  </a:schemeClr>
                </a:solidFill>
              </a:rPr>
              <a:t>Art. 32.-Se prohíbe a los trabajadores:</a:t>
            </a:r>
          </a:p>
          <a:p>
            <a:pPr marL="342900" indent="-342900" algn="just">
              <a:buFont typeface="+mj-lt"/>
              <a:buAutoNum type="arabicPeriod" startAt="17"/>
            </a:pPr>
            <a:endParaRPr lang="es-MX" sz="1600" dirty="0">
              <a:solidFill>
                <a:schemeClr val="bg1">
                  <a:lumMod val="50000"/>
                </a:schemeClr>
              </a:solidFill>
            </a:endParaRPr>
          </a:p>
          <a:p>
            <a:pPr marL="342900" indent="-342900" algn="just">
              <a:buFont typeface="+mj-lt"/>
              <a:buAutoNum type="arabicPeriod"/>
            </a:pPr>
            <a:r>
              <a:rPr lang="es-MX" sz="1600" dirty="0">
                <a:solidFill>
                  <a:schemeClr val="bg1">
                    <a:lumMod val="50000"/>
                  </a:schemeClr>
                </a:solidFill>
              </a:rPr>
              <a:t>Abandonar las labores durante la jornada de trabajo sin causa justificada o licencia de patrono o jefes inmediatos; </a:t>
            </a:r>
          </a:p>
          <a:p>
            <a:pPr marL="342900" indent="-342900" algn="just">
              <a:buFont typeface="+mj-lt"/>
              <a:buAutoNum type="arabicPeriod"/>
            </a:pPr>
            <a:endParaRPr lang="es-MX" sz="1600" dirty="0">
              <a:solidFill>
                <a:schemeClr val="bg1">
                  <a:lumMod val="50000"/>
                </a:schemeClr>
              </a:solidFill>
            </a:endParaRPr>
          </a:p>
          <a:p>
            <a:pPr marL="342900" indent="-342900" algn="just">
              <a:buFont typeface="+mj-lt"/>
              <a:buAutoNum type="arabicPeriod"/>
            </a:pPr>
            <a:r>
              <a:rPr lang="es-MX" sz="1600" dirty="0">
                <a:solidFill>
                  <a:schemeClr val="bg1">
                    <a:lumMod val="50000"/>
                  </a:schemeClr>
                </a:solidFill>
              </a:rPr>
              <a:t>Emplear los útiles, materiales, maquinarias o herramientas suministrados por el patrono, para objeto distinto de aquél a que están normalmente destinados o en beneficio de personas distintas del patrono; </a:t>
            </a:r>
          </a:p>
          <a:p>
            <a:pPr marL="342900" indent="-342900" algn="just">
              <a:buFont typeface="+mj-lt"/>
              <a:buAutoNum type="arabicPeriod"/>
            </a:pPr>
            <a:endParaRPr lang="es-MX" sz="1600" dirty="0">
              <a:solidFill>
                <a:schemeClr val="bg1">
                  <a:lumMod val="50000"/>
                </a:schemeClr>
              </a:solidFill>
            </a:endParaRPr>
          </a:p>
          <a:p>
            <a:pPr marL="342900" indent="-342900" algn="just">
              <a:buFont typeface="+mj-lt"/>
              <a:buAutoNum type="arabicPeriod"/>
            </a:pPr>
            <a:r>
              <a:rPr lang="es-MX" sz="1600" dirty="0">
                <a:solidFill>
                  <a:schemeClr val="bg1">
                    <a:lumMod val="50000"/>
                  </a:schemeClr>
                </a:solidFill>
              </a:rPr>
              <a:t>Hacer cualquier clase de propaganda en el lugar de trabajo durante el desempeño de las labores; y, </a:t>
            </a:r>
          </a:p>
          <a:p>
            <a:pPr marL="342900" indent="-342900" algn="just">
              <a:buFont typeface="+mj-lt"/>
              <a:buAutoNum type="arabicPeriod"/>
            </a:pPr>
            <a:endParaRPr lang="es-MX" sz="1600" dirty="0">
              <a:solidFill>
                <a:schemeClr val="bg1">
                  <a:lumMod val="50000"/>
                </a:schemeClr>
              </a:solidFill>
            </a:endParaRPr>
          </a:p>
          <a:p>
            <a:pPr marL="342900" indent="-342900" algn="just">
              <a:buFont typeface="+mj-lt"/>
              <a:buAutoNum type="arabicPeriod"/>
            </a:pPr>
            <a:r>
              <a:rPr lang="es-MX" sz="1600" dirty="0">
                <a:solidFill>
                  <a:schemeClr val="bg1">
                    <a:lumMod val="50000"/>
                  </a:schemeClr>
                </a:solidFill>
              </a:rPr>
              <a:t>Portar armas de cualquier clase durante el desempeño de las labores, a menos que aquéllas sean necesarias para la prestación de los servicios. </a:t>
            </a:r>
          </a:p>
          <a:p>
            <a:pPr marL="342900" indent="-342900" algn="just">
              <a:buFont typeface="+mj-lt"/>
              <a:buAutoNum type="arabicPeriod"/>
            </a:pPr>
            <a:endParaRPr lang="es-MX" sz="1600" dirty="0">
              <a:solidFill>
                <a:schemeClr val="bg1">
                  <a:lumMod val="50000"/>
                </a:schemeClr>
              </a:solidFill>
            </a:endParaRPr>
          </a:p>
        </p:txBody>
      </p:sp>
    </p:spTree>
    <p:extLst>
      <p:ext uri="{BB962C8B-B14F-4D97-AF65-F5344CB8AC3E}">
        <p14:creationId xmlns:p14="http://schemas.microsoft.com/office/powerpoint/2010/main" val="366420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1228678" y="810536"/>
            <a:ext cx="7766936" cy="1646302"/>
          </a:xfrm>
        </p:spPr>
        <p:txBody>
          <a:bodyPr/>
          <a:lstStyle/>
          <a:p>
            <a:pPr algn="ctr"/>
            <a:r>
              <a:rPr lang="es-ES" dirty="0"/>
              <a:t>TELETRABAJO EN EL SALVADOR </a:t>
            </a:r>
            <a:endParaRPr lang="es-SV" dirty="0"/>
          </a:p>
        </p:txBody>
      </p:sp>
      <p:sp>
        <p:nvSpPr>
          <p:cNvPr id="6" name="Subtítulo 5"/>
          <p:cNvSpPr>
            <a:spLocks noGrp="1"/>
          </p:cNvSpPr>
          <p:nvPr>
            <p:ph type="subTitle" idx="1"/>
          </p:nvPr>
        </p:nvSpPr>
        <p:spPr>
          <a:xfrm>
            <a:off x="1228678" y="2530177"/>
            <a:ext cx="7766936" cy="769153"/>
          </a:xfrm>
        </p:spPr>
        <p:txBody>
          <a:bodyPr/>
          <a:lstStyle/>
          <a:p>
            <a:pPr algn="ctr"/>
            <a:r>
              <a:rPr lang="es-ES" dirty="0"/>
              <a:t>CONTRATO INDIVIDUAL DE TRABAJO + ADENDA DE TELETRABAJO + LISTADO DE HERRAMIENTOS Y EQUIPO TECNOLOGICO </a:t>
            </a:r>
            <a:endParaRPr lang="es-SV" dirty="0"/>
          </a:p>
        </p:txBody>
      </p:sp>
      <p:pic>
        <p:nvPicPr>
          <p:cNvPr id="2" name="Imagen 1"/>
          <p:cNvPicPr>
            <a:picLocks noChangeAspect="1"/>
          </p:cNvPicPr>
          <p:nvPr/>
        </p:nvPicPr>
        <p:blipFill>
          <a:blip r:embed="rId2"/>
          <a:stretch>
            <a:fillRect/>
          </a:stretch>
        </p:blipFill>
        <p:spPr>
          <a:xfrm>
            <a:off x="265688" y="5569060"/>
            <a:ext cx="2871465" cy="1042506"/>
          </a:xfrm>
          <a:prstGeom prst="rect">
            <a:avLst/>
          </a:prstGeom>
        </p:spPr>
      </p:pic>
      <p:sp>
        <p:nvSpPr>
          <p:cNvPr id="5" name="Título 1"/>
          <p:cNvSpPr txBox="1">
            <a:spLocks/>
          </p:cNvSpPr>
          <p:nvPr/>
        </p:nvSpPr>
        <p:spPr>
          <a:xfrm>
            <a:off x="813812" y="3773795"/>
            <a:ext cx="8596668" cy="1320800"/>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SV" sz="2000" dirty="0"/>
              <a:t>Establecer una </a:t>
            </a:r>
            <a:r>
              <a:rPr lang="es-SV" sz="2000" b="1" dirty="0"/>
              <a:t>MODALIDAD DE TELETRABAJO</a:t>
            </a:r>
            <a:r>
              <a:rPr lang="es-SV" sz="2000" dirty="0"/>
              <a:t>, primero por el lugar en donde se desempeñan las labores, y segundo por la fijación de horario y jornada de trabajo </a:t>
            </a:r>
            <a:br>
              <a:rPr lang="es-SV" sz="2000" dirty="0"/>
            </a:br>
            <a:endParaRPr lang="es-SV" sz="2000" dirty="0"/>
          </a:p>
        </p:txBody>
      </p:sp>
    </p:spTree>
    <p:extLst>
      <p:ext uri="{BB962C8B-B14F-4D97-AF65-F5344CB8AC3E}">
        <p14:creationId xmlns:p14="http://schemas.microsoft.com/office/powerpoint/2010/main" val="3580021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4" y="1696566"/>
            <a:ext cx="8596668" cy="3880773"/>
          </a:xfrm>
        </p:spPr>
        <p:txBody>
          <a:bodyPr>
            <a:normAutofit fontScale="92500" lnSpcReduction="20000"/>
          </a:bodyPr>
          <a:lstStyle/>
          <a:p>
            <a:pPr algn="just">
              <a:buFont typeface="+mj-lt"/>
              <a:buAutoNum type="alphaUcPeriod"/>
            </a:pPr>
            <a:endParaRPr lang="es-SV" dirty="0"/>
          </a:p>
          <a:p>
            <a:pPr lvl="0" algn="just">
              <a:buFont typeface="+mj-lt"/>
              <a:buAutoNum type="alphaUcPeriod"/>
            </a:pPr>
            <a:r>
              <a:rPr lang="es-SV" b="1" dirty="0"/>
              <a:t>TELETRABAJO EN DOMICILIO:</a:t>
            </a:r>
            <a:r>
              <a:rPr lang="es-SV" dirty="0"/>
              <a:t> se refiere al ejecutado en el propio hogar del trabajador.</a:t>
            </a:r>
          </a:p>
          <a:p>
            <a:pPr lvl="0" algn="just">
              <a:buFont typeface="+mj-lt"/>
              <a:buAutoNum type="alphaUcPeriod"/>
            </a:pPr>
            <a:r>
              <a:rPr lang="es-SV" b="1" dirty="0"/>
              <a:t>TELETRABAJO EN CENTROS DE TRABAJO O TELECENTROS:</a:t>
            </a:r>
            <a:r>
              <a:rPr lang="es-SV" dirty="0"/>
              <a:t> se refiere al ejecutado en un centro específicamente diseñado para el desarrollo del trabajo, que cuenta con recursos compartidos y con las instalaciones informáticas y de telecomunicaciones necesarias para llevar a cabo el desarrollo de determinada actividad.</a:t>
            </a:r>
          </a:p>
          <a:p>
            <a:pPr lvl="0" algn="just">
              <a:buFont typeface="+mj-lt"/>
              <a:buAutoNum type="alphaUcPeriod"/>
            </a:pPr>
            <a:r>
              <a:rPr lang="es-SV" b="1" dirty="0"/>
              <a:t>TELETRABAJO MÓVIL O ITINERANTE:</a:t>
            </a:r>
            <a:r>
              <a:rPr lang="es-SV" dirty="0"/>
              <a:t> cuando el puesto de trabajo no está situado en un lugar determinado, sino que el teletrabajador, con una movilidad permanente, dispone de un equipo telemático portátil que le permite desempeñar su actividad en cualquier lugar.</a:t>
            </a:r>
          </a:p>
          <a:p>
            <a:pPr lvl="0" algn="just">
              <a:buFont typeface="+mj-lt"/>
              <a:buAutoNum type="alphaUcPeriod"/>
            </a:pPr>
            <a:r>
              <a:rPr lang="es-SV" b="1" dirty="0"/>
              <a:t>TELETRABAJO ALTERNADO:</a:t>
            </a:r>
            <a:r>
              <a:rPr lang="es-SV" dirty="0"/>
              <a:t> en el que los trabajadores sólo trabajan en su hogar o en un telecentro, ciertos días de la semana y el resto de la jornada laboral lo hacen presencialmente.</a:t>
            </a:r>
          </a:p>
          <a:p>
            <a:pPr algn="just">
              <a:buFont typeface="+mj-lt"/>
              <a:buAutoNum type="alphaUcPeriod"/>
            </a:pPr>
            <a:endParaRPr lang="es-SV" dirty="0"/>
          </a:p>
          <a:p>
            <a:pPr algn="just">
              <a:buFont typeface="+mj-lt"/>
              <a:buAutoNum type="alphaUcPeriod"/>
            </a:pPr>
            <a:endParaRPr lang="es-SV" dirty="0"/>
          </a:p>
        </p:txBody>
      </p:sp>
      <p:pic>
        <p:nvPicPr>
          <p:cNvPr id="4" name="Imagen 3"/>
          <p:cNvPicPr>
            <a:picLocks noChangeAspect="1"/>
          </p:cNvPicPr>
          <p:nvPr/>
        </p:nvPicPr>
        <p:blipFill>
          <a:blip r:embed="rId2"/>
          <a:stretch>
            <a:fillRect/>
          </a:stretch>
        </p:blipFill>
        <p:spPr>
          <a:xfrm>
            <a:off x="511348" y="5815494"/>
            <a:ext cx="2871465" cy="1042506"/>
          </a:xfrm>
          <a:prstGeom prst="rect">
            <a:avLst/>
          </a:prstGeom>
        </p:spPr>
      </p:pic>
      <p:sp>
        <p:nvSpPr>
          <p:cNvPr id="5" name="Título 4"/>
          <p:cNvSpPr>
            <a:spLocks noGrp="1"/>
          </p:cNvSpPr>
          <p:nvPr>
            <p:ph type="title"/>
          </p:nvPr>
        </p:nvSpPr>
        <p:spPr/>
        <p:txBody>
          <a:bodyPr>
            <a:normAutofit fontScale="90000"/>
          </a:bodyPr>
          <a:lstStyle/>
          <a:p>
            <a:r>
              <a:rPr lang="es-SV" b="1" dirty="0"/>
              <a:t>De acuerdo al lugar donde desempeñan las labores:</a:t>
            </a:r>
            <a:br>
              <a:rPr lang="es-SV" dirty="0"/>
            </a:br>
            <a:endParaRPr lang="es-SV" dirty="0"/>
          </a:p>
        </p:txBody>
      </p:sp>
    </p:spTree>
    <p:extLst>
      <p:ext uri="{BB962C8B-B14F-4D97-AF65-F5344CB8AC3E}">
        <p14:creationId xmlns:p14="http://schemas.microsoft.com/office/powerpoint/2010/main" val="1444414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04883"/>
            <a:ext cx="8596668" cy="1320800"/>
          </a:xfrm>
        </p:spPr>
        <p:txBody>
          <a:bodyPr>
            <a:normAutofit fontScale="90000"/>
          </a:bodyPr>
          <a:lstStyle/>
          <a:p>
            <a:r>
              <a:rPr lang="es-SV" b="1" dirty="0"/>
              <a:t>De acuerdo a la fijación de horario y jornada de trabajo:</a:t>
            </a:r>
            <a:br>
              <a:rPr lang="es-SV" dirty="0"/>
            </a:br>
            <a:endParaRPr lang="es-SV" dirty="0"/>
          </a:p>
        </p:txBody>
      </p:sp>
      <p:sp>
        <p:nvSpPr>
          <p:cNvPr id="3" name="Marcador de contenido 2"/>
          <p:cNvSpPr>
            <a:spLocks noGrp="1"/>
          </p:cNvSpPr>
          <p:nvPr>
            <p:ph idx="1"/>
          </p:nvPr>
        </p:nvSpPr>
        <p:spPr>
          <a:xfrm>
            <a:off x="677334" y="1899963"/>
            <a:ext cx="8957985" cy="3880773"/>
          </a:xfrm>
        </p:spPr>
        <p:txBody>
          <a:bodyPr>
            <a:normAutofit lnSpcReduction="10000"/>
          </a:bodyPr>
          <a:lstStyle/>
          <a:p>
            <a:pPr lvl="0" algn="just">
              <a:buFont typeface="+mj-lt"/>
              <a:buAutoNum type="alphaUcPeriod"/>
            </a:pPr>
            <a:r>
              <a:rPr lang="es-SV" b="1" dirty="0"/>
              <a:t>Teletrabajo conectado</a:t>
            </a:r>
            <a:r>
              <a:rPr lang="es-SV" dirty="0"/>
              <a:t>: El  trabajador   se   encuentra   permanentemente conectado y sujeto a cualquier forma de control de parte del empleador, dentro de la jornada ordinaria de trabajo establecida en el contrato individual de trabajo.</a:t>
            </a:r>
          </a:p>
          <a:p>
            <a:pPr lvl="0" algn="just">
              <a:buFont typeface="+mj-lt"/>
              <a:buAutoNum type="alphaUcPeriod"/>
            </a:pPr>
            <a:endParaRPr lang="es-SV" dirty="0"/>
          </a:p>
          <a:p>
            <a:pPr lvl="0" algn="just">
              <a:buFont typeface="+mj-lt"/>
              <a:buAutoNum type="alphaUcPeriod"/>
            </a:pPr>
            <a:r>
              <a:rPr lang="es-SV" b="1" dirty="0"/>
              <a:t>Teletrabajo desconectado: </a:t>
            </a:r>
            <a:r>
              <a:rPr lang="es-SV" dirty="0"/>
              <a:t> El empleado presta sus servicios conectándose a los sistemas tecnológicos del empleador; sin embargo, su comunicación con la organización  no  es  permanente,  ni  constante,  por  lo  que  el  empleado  no estará sujeto a una jornada  de trabajo determinada,  ni  un  control del tiempo invertido en el trabajo por parte del empleador.  Debiendo presentar un informe al final de su jornada conforme a los resultados previamente acordados, respetándose la jornada ordinaria de trabajo establecida en el contrato individual de trabajo. </a:t>
            </a:r>
          </a:p>
          <a:p>
            <a:pPr algn="just">
              <a:buFont typeface="+mj-lt"/>
              <a:buAutoNum type="alphaUcPeriod"/>
            </a:pPr>
            <a:endParaRPr lang="es-SV" dirty="0"/>
          </a:p>
        </p:txBody>
      </p:sp>
      <p:pic>
        <p:nvPicPr>
          <p:cNvPr id="4" name="Imagen 3"/>
          <p:cNvPicPr>
            <a:picLocks noChangeAspect="1"/>
          </p:cNvPicPr>
          <p:nvPr/>
        </p:nvPicPr>
        <p:blipFill>
          <a:blip r:embed="rId2"/>
          <a:stretch>
            <a:fillRect/>
          </a:stretch>
        </p:blipFill>
        <p:spPr>
          <a:xfrm>
            <a:off x="456757" y="5750298"/>
            <a:ext cx="2871465" cy="1042506"/>
          </a:xfrm>
          <a:prstGeom prst="rect">
            <a:avLst/>
          </a:prstGeom>
        </p:spPr>
      </p:pic>
    </p:spTree>
    <p:extLst>
      <p:ext uri="{BB962C8B-B14F-4D97-AF65-F5344CB8AC3E}">
        <p14:creationId xmlns:p14="http://schemas.microsoft.com/office/powerpoint/2010/main" val="3363456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4870" y="774082"/>
            <a:ext cx="8932903" cy="4801314"/>
          </a:xfrm>
          <a:prstGeom prst="rect">
            <a:avLst/>
          </a:prstGeom>
        </p:spPr>
        <p:txBody>
          <a:bodyPr wrap="square">
            <a:spAutoFit/>
          </a:bodyPr>
          <a:lstStyle/>
          <a:p>
            <a:pPr marL="285750" indent="-285750" algn="just">
              <a:buFont typeface="Arial" panose="020B0604020202020204" pitchFamily="34" charset="0"/>
              <a:buChar char="•"/>
            </a:pPr>
            <a:r>
              <a:rPr lang="es-ES" dirty="0"/>
              <a:t>Listado detallado de herramientas o materiales de trabajo, y demás implementos informáticos que la empresa u organización proporcionará al trabajador. </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r>
              <a:rPr lang="es-ES" dirty="0"/>
              <a:t>Establecer los mecanismos de evaluación que permitirán a la empresa u organización, identificar el cumplimiento del horario de trabajo, metas y eficiencia en el desempeño del teletrabajador. </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r>
              <a:rPr lang="es-ES" dirty="0"/>
              <a:t>En las adendas de teletrabajo, debe establecerse un MONTO ADICIONAL al salario mensual que se parará al trabajador en concepto de subsidio por trabajar desde casa (Home Office), ya que en El Salvador, el patrono tiene la obligación de cubrir proporcionalmente los gastos de energía eléctrica, agua, internet, entre otros, en los que incurre el trabajador. </a:t>
            </a:r>
          </a:p>
          <a:p>
            <a:pPr algn="just"/>
            <a:endParaRPr lang="es-ES" dirty="0"/>
          </a:p>
          <a:p>
            <a:pPr marL="285750" indent="-285750" algn="just">
              <a:buFont typeface="Arial" panose="020B0604020202020204" pitchFamily="34" charset="0"/>
              <a:buChar char="•"/>
            </a:pPr>
            <a:r>
              <a:rPr lang="es-ES" dirty="0"/>
              <a:t>Así mismo, debe considerarse que si el trabajador proporciona su propio equipo de trabajo, siempre deberá elaborarse un listado según el descrito en el numeral 2, el patrono tendrá la obligación de establecer otro MONTO ADICIONAL, en concepto de compensación por depreciación del equipo de trabajo.  </a:t>
            </a:r>
          </a:p>
        </p:txBody>
      </p:sp>
      <p:pic>
        <p:nvPicPr>
          <p:cNvPr id="2" name="Imagen 1"/>
          <p:cNvPicPr>
            <a:picLocks noChangeAspect="1"/>
          </p:cNvPicPr>
          <p:nvPr/>
        </p:nvPicPr>
        <p:blipFill>
          <a:blip r:embed="rId2"/>
          <a:stretch>
            <a:fillRect/>
          </a:stretch>
        </p:blipFill>
        <p:spPr>
          <a:xfrm>
            <a:off x="374870" y="5815494"/>
            <a:ext cx="2871465" cy="1042506"/>
          </a:xfrm>
          <a:prstGeom prst="rect">
            <a:avLst/>
          </a:prstGeom>
        </p:spPr>
      </p:pic>
    </p:spTree>
    <p:extLst>
      <p:ext uri="{BB962C8B-B14F-4D97-AF65-F5344CB8AC3E}">
        <p14:creationId xmlns:p14="http://schemas.microsoft.com/office/powerpoint/2010/main" val="1823831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9E1C9-6ED8-48C1-8FD1-0BC8481B65C5}"/>
              </a:ext>
            </a:extLst>
          </p:cNvPr>
          <p:cNvSpPr>
            <a:spLocks noGrp="1"/>
          </p:cNvSpPr>
          <p:nvPr>
            <p:ph type="ctrTitle"/>
          </p:nvPr>
        </p:nvSpPr>
        <p:spPr>
          <a:xfrm>
            <a:off x="1252543" y="167661"/>
            <a:ext cx="7766936" cy="1646302"/>
          </a:xfrm>
        </p:spPr>
        <p:txBody>
          <a:bodyPr/>
          <a:lstStyle/>
          <a:p>
            <a:pPr algn="ctr"/>
            <a:r>
              <a:rPr lang="es-MX" sz="4400" dirty="0"/>
              <a:t>Outlook de las obligaciones patronales en El Salvador</a:t>
            </a:r>
            <a:endParaRPr lang="es-SV" sz="4400" dirty="0"/>
          </a:p>
        </p:txBody>
      </p:sp>
      <p:pic>
        <p:nvPicPr>
          <p:cNvPr id="5" name="Imagen 4">
            <a:extLst>
              <a:ext uri="{FF2B5EF4-FFF2-40B4-BE49-F238E27FC236}">
                <a16:creationId xmlns:a16="http://schemas.microsoft.com/office/drawing/2014/main" id="{BDA458CF-7ADE-4B3A-A2C3-17FCEFFA5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92" y="5641839"/>
            <a:ext cx="2870636" cy="1040669"/>
          </a:xfrm>
          <a:prstGeom prst="rect">
            <a:avLst/>
          </a:prstGeom>
        </p:spPr>
      </p:pic>
      <p:sp>
        <p:nvSpPr>
          <p:cNvPr id="6" name="CuadroTexto 5">
            <a:extLst>
              <a:ext uri="{FF2B5EF4-FFF2-40B4-BE49-F238E27FC236}">
                <a16:creationId xmlns:a16="http://schemas.microsoft.com/office/drawing/2014/main" id="{A3CCA02C-95F8-40E0-A79E-D9FF954C0143}"/>
              </a:ext>
            </a:extLst>
          </p:cNvPr>
          <p:cNvSpPr txBox="1"/>
          <p:nvPr/>
        </p:nvSpPr>
        <p:spPr>
          <a:xfrm>
            <a:off x="1006764" y="1982420"/>
            <a:ext cx="8128000" cy="3600986"/>
          </a:xfrm>
          <a:prstGeom prst="rect">
            <a:avLst/>
          </a:prstGeom>
          <a:noFill/>
        </p:spPr>
        <p:txBody>
          <a:bodyPr wrap="square">
            <a:spAutoFit/>
          </a:bodyPr>
          <a:lstStyle/>
          <a:p>
            <a:pPr marL="342900" indent="-342900" algn="just">
              <a:buFont typeface="+mj-lt"/>
              <a:buAutoNum type="arabicPeriod"/>
            </a:pPr>
            <a:r>
              <a:rPr lang="es-MX" sz="1400" dirty="0">
                <a:solidFill>
                  <a:schemeClr val="bg1">
                    <a:lumMod val="50000"/>
                  </a:schemeClr>
                </a:solidFill>
              </a:rPr>
              <a:t>Ley de Prevención de Riesgos en los Lugares de trabajo. (obligatorio a partir de 15 o más trabajadores)</a:t>
            </a:r>
          </a:p>
          <a:p>
            <a:pPr marL="342900" indent="-342900" algn="just">
              <a:buFont typeface="+mj-lt"/>
              <a:buAutoNum type="arabicPeriod"/>
            </a:pPr>
            <a:endParaRPr lang="es-MX" sz="1400" dirty="0">
              <a:solidFill>
                <a:schemeClr val="bg1">
                  <a:lumMod val="50000"/>
                </a:schemeClr>
              </a:solidFill>
            </a:endParaRPr>
          </a:p>
          <a:p>
            <a:pPr marL="342900" indent="-342900" algn="just">
              <a:buFont typeface="+mj-lt"/>
              <a:buAutoNum type="arabicPeriod"/>
            </a:pPr>
            <a:r>
              <a:rPr lang="es-MX" sz="1400" dirty="0">
                <a:solidFill>
                  <a:schemeClr val="bg1">
                    <a:lumMod val="50000"/>
                  </a:schemeClr>
                </a:solidFill>
              </a:rPr>
              <a:t>Ley de Equiparación de Oportunidades. (obligatorio a partir de 25 o más trabajadores)</a:t>
            </a:r>
          </a:p>
          <a:p>
            <a:pPr marL="342900" indent="-342900" algn="just">
              <a:buFont typeface="+mj-lt"/>
              <a:buAutoNum type="arabicPeriod"/>
            </a:pPr>
            <a:endParaRPr lang="es-MX" sz="1400" dirty="0">
              <a:solidFill>
                <a:schemeClr val="bg1">
                  <a:lumMod val="50000"/>
                </a:schemeClr>
              </a:solidFill>
            </a:endParaRPr>
          </a:p>
          <a:p>
            <a:pPr marL="342900" indent="-342900" algn="just">
              <a:buFont typeface="+mj-lt"/>
              <a:buAutoNum type="arabicPeriod"/>
            </a:pPr>
            <a:r>
              <a:rPr lang="es-MX" sz="1400" dirty="0">
                <a:solidFill>
                  <a:schemeClr val="bg1">
                    <a:lumMod val="50000"/>
                  </a:schemeClr>
                </a:solidFill>
              </a:rPr>
              <a:t>Ley reguladora de la Prestación Económica por Renuncia Voluntaria. (derecho del trabajador a partir de los dos años trabajados de forma consecutiva para el mismo patrono)</a:t>
            </a:r>
          </a:p>
          <a:p>
            <a:pPr marL="342900" indent="-342900" algn="just">
              <a:buFont typeface="+mj-lt"/>
              <a:buAutoNum type="arabicPeriod"/>
            </a:pPr>
            <a:endParaRPr lang="es-ES" altLang="es-SV" sz="1400" dirty="0">
              <a:solidFill>
                <a:schemeClr val="bg1">
                  <a:lumMod val="50000"/>
                </a:schemeClr>
              </a:solidFill>
            </a:endParaRPr>
          </a:p>
          <a:p>
            <a:pPr marL="342900" indent="-342900" algn="just">
              <a:buFont typeface="+mj-lt"/>
              <a:buAutoNum type="arabicPeriod"/>
            </a:pPr>
            <a:r>
              <a:rPr lang="es-ES" altLang="es-SV" sz="1400" dirty="0">
                <a:solidFill>
                  <a:schemeClr val="bg1">
                    <a:lumMod val="50000"/>
                  </a:schemeClr>
                </a:solidFill>
              </a:rPr>
              <a:t>Ley de Promoción, Protección y Apoyo a la Lactancia Materna. (</a:t>
            </a:r>
            <a:r>
              <a:rPr lang="es-MX" altLang="es-SV" sz="1400" dirty="0">
                <a:solidFill>
                  <a:schemeClr val="bg1">
                    <a:lumMod val="50000"/>
                  </a:schemeClr>
                </a:solidFill>
              </a:rPr>
              <a:t>derecho, con ese fin, a una interrupción en la jornada laboral de hasta una hora diaria; esta interrupción podrá ser fraccionada en dos pausas o las veces que hayan acordado las partes)</a:t>
            </a:r>
          </a:p>
          <a:p>
            <a:pPr marL="342900" indent="-342900" algn="just">
              <a:buFont typeface="+mj-lt"/>
              <a:buAutoNum type="arabicPeriod"/>
            </a:pPr>
            <a:endParaRPr lang="es-MX" altLang="es-SV" sz="1400" dirty="0">
              <a:solidFill>
                <a:schemeClr val="bg1">
                  <a:lumMod val="50000"/>
                </a:schemeClr>
              </a:solidFill>
            </a:endParaRPr>
          </a:p>
          <a:p>
            <a:pPr marL="342900" indent="-342900" algn="just">
              <a:buFont typeface="+mj-lt"/>
              <a:buAutoNum type="arabicPeriod"/>
            </a:pPr>
            <a:r>
              <a:rPr lang="es-MX" altLang="es-SV" sz="1400" dirty="0">
                <a:solidFill>
                  <a:schemeClr val="bg1">
                    <a:lumMod val="50000"/>
                  </a:schemeClr>
                </a:solidFill>
              </a:rPr>
              <a:t>Ley especial para la regulación e instalación de salas cunas para los hijos de los trabajadores.</a:t>
            </a:r>
          </a:p>
          <a:p>
            <a:pPr marL="342900" indent="-342900" algn="just">
              <a:buFont typeface="+mj-lt"/>
              <a:buAutoNum type="arabicPeriod"/>
            </a:pPr>
            <a:endParaRPr lang="es-MX" altLang="es-SV" sz="1400" dirty="0">
              <a:solidFill>
                <a:schemeClr val="bg1">
                  <a:lumMod val="50000"/>
                </a:schemeClr>
              </a:solidFill>
            </a:endParaRPr>
          </a:p>
          <a:p>
            <a:pPr marL="342900" indent="-342900" algn="just">
              <a:buFont typeface="+mj-lt"/>
              <a:buAutoNum type="arabicPeriod"/>
            </a:pPr>
            <a:r>
              <a:rPr lang="es-MX" sz="1400" dirty="0">
                <a:solidFill>
                  <a:schemeClr val="bg1">
                    <a:lumMod val="50000"/>
                  </a:schemeClr>
                </a:solidFill>
              </a:rPr>
              <a:t>Ley de regulación del teletrabajo.</a:t>
            </a:r>
          </a:p>
          <a:p>
            <a:endParaRPr lang="es-SV" dirty="0"/>
          </a:p>
        </p:txBody>
      </p:sp>
    </p:spTree>
    <p:extLst>
      <p:ext uri="{BB962C8B-B14F-4D97-AF65-F5344CB8AC3E}">
        <p14:creationId xmlns:p14="http://schemas.microsoft.com/office/powerpoint/2010/main" val="254143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Ultimas reformas laborales 2022 - 2023</a:t>
            </a:r>
            <a:endParaRPr lang="es-SV" dirty="0"/>
          </a:p>
        </p:txBody>
      </p:sp>
      <p:sp>
        <p:nvSpPr>
          <p:cNvPr id="3" name="Marcador de contenido 2"/>
          <p:cNvSpPr>
            <a:spLocks noGrp="1"/>
          </p:cNvSpPr>
          <p:nvPr>
            <p:ph idx="1"/>
          </p:nvPr>
        </p:nvSpPr>
        <p:spPr>
          <a:xfrm>
            <a:off x="677334" y="1747671"/>
            <a:ext cx="8596668" cy="3880773"/>
          </a:xfrm>
        </p:spPr>
        <p:txBody>
          <a:bodyPr/>
          <a:lstStyle/>
          <a:p>
            <a:pPr algn="just">
              <a:lnSpc>
                <a:spcPct val="150000"/>
              </a:lnSpc>
              <a:buFont typeface="Wingdings" panose="05000000000000000000" pitchFamily="2" charset="2"/>
              <a:buChar char="q"/>
            </a:pPr>
            <a:r>
              <a:rPr lang="es-SV" sz="2000" dirty="0">
                <a:latin typeface="+mj-lt"/>
              </a:rPr>
              <a:t>Ley Integral del Sistema de Pensiones, aumento del 1% </a:t>
            </a:r>
            <a:endParaRPr lang="es-ES" sz="2000" dirty="0">
              <a:latin typeface="+mj-lt"/>
            </a:endParaRPr>
          </a:p>
          <a:p>
            <a:pPr algn="just">
              <a:lnSpc>
                <a:spcPct val="150000"/>
              </a:lnSpc>
              <a:buFont typeface="Wingdings" panose="05000000000000000000" pitchFamily="2" charset="2"/>
              <a:buChar char="q"/>
            </a:pPr>
            <a:r>
              <a:rPr lang="es-ES" sz="2000" dirty="0">
                <a:latin typeface="+mj-lt"/>
              </a:rPr>
              <a:t>Obligación de los patronos de inscribir a los trabajadores temporales y en período de prueba al régimen del seguro social. </a:t>
            </a:r>
            <a:endParaRPr lang="es-SV" sz="2000" dirty="0">
              <a:latin typeface="+mj-lt"/>
            </a:endParaRPr>
          </a:p>
          <a:p>
            <a:pPr algn="just">
              <a:lnSpc>
                <a:spcPct val="150000"/>
              </a:lnSpc>
              <a:buFont typeface="Wingdings" panose="05000000000000000000" pitchFamily="2" charset="2"/>
              <a:buChar char="q"/>
            </a:pPr>
            <a:r>
              <a:rPr lang="es-ES" sz="2000" dirty="0">
                <a:latin typeface="+mj-lt"/>
              </a:rPr>
              <a:t>Reformas al Código de Trabajo: Aumento de multas por violaciones a derechos laborales. </a:t>
            </a:r>
          </a:p>
          <a:p>
            <a:pPr algn="just">
              <a:lnSpc>
                <a:spcPct val="150000"/>
              </a:lnSpc>
              <a:buFont typeface="Wingdings" panose="05000000000000000000" pitchFamily="2" charset="2"/>
              <a:buChar char="q"/>
            </a:pPr>
            <a:r>
              <a:rPr lang="es-ES" sz="2000" dirty="0">
                <a:latin typeface="+mj-lt"/>
              </a:rPr>
              <a:t>Sistema Único de Planillas, julio 2023 – Superintendencia del Sistema Financiero. </a:t>
            </a:r>
            <a:endParaRPr lang="es-SV" sz="2000" dirty="0">
              <a:latin typeface="+mj-lt"/>
            </a:endParaRPr>
          </a:p>
          <a:p>
            <a:pPr marL="0" indent="0">
              <a:buNone/>
            </a:pPr>
            <a:endParaRPr lang="es-SV" b="1" dirty="0">
              <a:latin typeface="+mj-lt"/>
            </a:endParaRPr>
          </a:p>
        </p:txBody>
      </p:sp>
      <p:pic>
        <p:nvPicPr>
          <p:cNvPr id="4" name="Imagen 3"/>
          <p:cNvPicPr>
            <a:picLocks noChangeAspect="1"/>
          </p:cNvPicPr>
          <p:nvPr/>
        </p:nvPicPr>
        <p:blipFill>
          <a:blip r:embed="rId2"/>
          <a:stretch>
            <a:fillRect/>
          </a:stretch>
        </p:blipFill>
        <p:spPr>
          <a:xfrm>
            <a:off x="443109" y="5815494"/>
            <a:ext cx="2871465" cy="1042506"/>
          </a:xfrm>
          <a:prstGeom prst="rect">
            <a:avLst/>
          </a:prstGeom>
        </p:spPr>
      </p:pic>
    </p:spTree>
    <p:extLst>
      <p:ext uri="{BB962C8B-B14F-4D97-AF65-F5344CB8AC3E}">
        <p14:creationId xmlns:p14="http://schemas.microsoft.com/office/powerpoint/2010/main" val="3857471437"/>
      </p:ext>
    </p:extLst>
  </p:cSld>
  <p:clrMapOvr>
    <a:masterClrMapping/>
  </p:clrMapOvr>
</p:sld>
</file>

<file path=ppt/theme/theme1.xml><?xml version="1.0" encoding="utf-8"?>
<a:theme xmlns:a="http://schemas.openxmlformats.org/drawingml/2006/main" name="Faceta">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1654</TotalTime>
  <Words>4296</Words>
  <Application>Microsoft Office PowerPoint</Application>
  <PresentationFormat>Panorámica</PresentationFormat>
  <Paragraphs>187</Paragraphs>
  <Slides>39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Trebuchet MS</vt:lpstr>
      <vt:lpstr>Wingdings</vt:lpstr>
      <vt:lpstr>Wingdings 3</vt:lpstr>
      <vt:lpstr>Faceta</vt:lpstr>
      <vt:lpstr>Presentación de PowerPoint</vt:lpstr>
      <vt:lpstr>OBLIGACIONES PATRONALES EN EL SALVADOR</vt:lpstr>
      <vt:lpstr>RETENCIONES ECONÓMICAS AL TRABAJADOR (descuentos de ley) </vt:lpstr>
      <vt:lpstr>Presentación de PowerPoint</vt:lpstr>
      <vt:lpstr>JORNADA LABORAL </vt:lpstr>
      <vt:lpstr>Outlook de las obligaciones patronales en El Salvador</vt:lpstr>
      <vt:lpstr>Outlook de las obligaciones patronales en El Salvador</vt:lpstr>
      <vt:lpstr>Outlook de las obligaciones patronales en El Salvador</vt:lpstr>
      <vt:lpstr>DIAS DE ASUETO/FESTIVO</vt:lpstr>
      <vt:lpstr>Outlook de las obligaciones patronales en El Salvador</vt:lpstr>
      <vt:lpstr>VACACIONES </vt:lpstr>
      <vt:lpstr>Otros aspectos importantes a tener en cuenta: </vt:lpstr>
      <vt:lpstr>PERÍODO DE VACACIONES/ALTERNATIVAS </vt:lpstr>
      <vt:lpstr>AGUINALDO ANUAL </vt:lpstr>
      <vt:lpstr>Outlook de las obligaciones patronales en El Salvador</vt:lpstr>
      <vt:lpstr>Outlook de las obligaciones patronales en El Salvador</vt:lpstr>
      <vt:lpstr>MATERNIDAD EN EL SALVADOR </vt:lpstr>
      <vt:lpstr>MANEJO DE INCAPACIDADES POR ENFERMEDAD </vt:lpstr>
      <vt:lpstr>El Contrato de Prestación de Servicios y El Contrato Individual de Trabajo </vt:lpstr>
      <vt:lpstr>Disposiciones respecto al Contrato Individual de Trabajo </vt:lpstr>
      <vt:lpstr>Requisitos del Contrato Individual de Trabajo </vt:lpstr>
      <vt:lpstr>Outlook de las obligaciones patronales en El Salvador</vt:lpstr>
      <vt:lpstr>Outlook de las obligaciones patronales en El Salvador</vt:lpstr>
      <vt:lpstr>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Outlook de las obligaciones patronales en El Salvador</vt:lpstr>
      <vt:lpstr>TELETRABAJO EN EL SALVADOR </vt:lpstr>
      <vt:lpstr>De acuerdo al lugar donde desempeñan las labores: </vt:lpstr>
      <vt:lpstr>De acuerdo a la fijación de horario y jornada de trabajo: </vt:lpstr>
      <vt:lpstr>Presentación de PowerPoint</vt:lpstr>
      <vt:lpstr>Outlook de las obligaciones patronales en El Salvador</vt:lpstr>
      <vt:lpstr>Ultimas reformas laborales 2022 - 2023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Jacques Couwels</dc:creator>
  <cp:lastModifiedBy>LEGAL3</cp:lastModifiedBy>
  <cp:revision>62</cp:revision>
  <dcterms:created xsi:type="dcterms:W3CDTF">2020-08-17T14:39:55Z</dcterms:created>
  <dcterms:modified xsi:type="dcterms:W3CDTF">2024-03-15T16:05:51Z</dcterms:modified>
</cp:coreProperties>
</file>